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8" r:id="rId2"/>
    <p:sldId id="259" r:id="rId3"/>
    <p:sldId id="294" r:id="rId4"/>
    <p:sldId id="260" r:id="rId5"/>
    <p:sldId id="297" r:id="rId6"/>
    <p:sldId id="265" r:id="rId7"/>
    <p:sldId id="270" r:id="rId8"/>
    <p:sldId id="275" r:id="rId9"/>
    <p:sldId id="276" r:id="rId10"/>
    <p:sldId id="278" r:id="rId11"/>
    <p:sldId id="280" r:id="rId12"/>
    <p:sldId id="281" r:id="rId13"/>
    <p:sldId id="261" r:id="rId14"/>
    <p:sldId id="334" r:id="rId15"/>
    <p:sldId id="277" r:id="rId16"/>
    <p:sldId id="322" r:id="rId17"/>
    <p:sldId id="324" r:id="rId18"/>
    <p:sldId id="325" r:id="rId19"/>
    <p:sldId id="326" r:id="rId20"/>
    <p:sldId id="331" r:id="rId21"/>
    <p:sldId id="327" r:id="rId22"/>
    <p:sldId id="328" r:id="rId23"/>
    <p:sldId id="329" r:id="rId24"/>
    <p:sldId id="335" r:id="rId25"/>
    <p:sldId id="332" r:id="rId26"/>
    <p:sldId id="284" r:id="rId27"/>
    <p:sldId id="333" r:id="rId28"/>
    <p:sldId id="285" r:id="rId29"/>
    <p:sldId id="286" r:id="rId30"/>
    <p:sldId id="287" r:id="rId31"/>
    <p:sldId id="288" r:id="rId32"/>
    <p:sldId id="289" r:id="rId33"/>
    <p:sldId id="290" r:id="rId34"/>
    <p:sldId id="302" r:id="rId35"/>
    <p:sldId id="300" r:id="rId36"/>
    <p:sldId id="301" r:id="rId37"/>
    <p:sldId id="303" r:id="rId38"/>
    <p:sldId id="306" r:id="rId39"/>
    <p:sldId id="307" r:id="rId40"/>
    <p:sldId id="308" r:id="rId41"/>
    <p:sldId id="309" r:id="rId42"/>
    <p:sldId id="292" r:id="rId43"/>
    <p:sldId id="312" r:id="rId44"/>
    <p:sldId id="311" r:id="rId45"/>
    <p:sldId id="314" r:id="rId46"/>
    <p:sldId id="315" r:id="rId47"/>
    <p:sldId id="316" r:id="rId48"/>
    <p:sldId id="318" r:id="rId49"/>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DELA Retolaza Conde" initials="CRC" lastIdx="2" clrIdx="0">
    <p:extLst>
      <p:ext uri="{19B8F6BF-5375-455C-9EA6-DF929625EA0E}">
        <p15:presenceInfo xmlns:p15="http://schemas.microsoft.com/office/powerpoint/2012/main" userId="CANDELA Retolaza Co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5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860" autoAdjust="0"/>
  </p:normalViewPr>
  <p:slideViewPr>
    <p:cSldViewPr snapToGrid="0">
      <p:cViewPr varScale="1">
        <p:scale>
          <a:sx n="107" d="100"/>
          <a:sy n="107"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8F45F44E-2F09-4378-9DD4-26BC09DA8AE9}" type="datetimeFigureOut">
              <a:rPr lang="es-ES" smtClean="0"/>
              <a:t>12-04-18</a:t>
            </a:fld>
            <a:endParaRPr lang="es-E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7E3B7042-FF31-4092-A303-DFE3C8918EFB}" type="slidenum">
              <a:rPr lang="es-ES" smtClean="0"/>
              <a:t>‹#›</a:t>
            </a:fld>
            <a:endParaRPr lang="es-ES"/>
          </a:p>
        </p:txBody>
      </p:sp>
    </p:spTree>
    <p:extLst>
      <p:ext uri="{BB962C8B-B14F-4D97-AF65-F5344CB8AC3E}">
        <p14:creationId xmlns:p14="http://schemas.microsoft.com/office/powerpoint/2010/main" val="3407988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science.ibm.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atascience.ibm.com/docs/content/local/driver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atascience.ibm.com/docs/content/local/createconnectionsdirect.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0813" y="1370013"/>
            <a:ext cx="6578600" cy="3700462"/>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de-DE" b="1" dirty="0"/>
          </a:p>
        </p:txBody>
      </p:sp>
      <p:sp>
        <p:nvSpPr>
          <p:cNvPr id="4" name="Slide Number Placeholder 3"/>
          <p:cNvSpPr>
            <a:spLocks noGrp="1"/>
          </p:cNvSpPr>
          <p:nvPr>
            <p:ph type="sldNum" idx="10"/>
          </p:nvPr>
        </p:nvSpPr>
        <p:spPr/>
        <p:txBody>
          <a:bodyPr/>
          <a:lstStyle/>
          <a:p>
            <a:pPr algn="r"/>
            <a:fld id="{0463E108-FA74-40A9-8983-B4607613336F}" type="slidenum">
              <a:rPr lang="en-US" sz="1400" b="0" strike="noStrike" spc="-1" smtClean="0">
                <a:solidFill>
                  <a:srgbClr val="000000"/>
                </a:solidFill>
                <a:uFill>
                  <a:solidFill>
                    <a:srgbClr val="FFFFFF"/>
                  </a:solidFill>
                </a:uFill>
                <a:latin typeface="Times New Roman"/>
              </a:rPr>
              <a:t>1</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045692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s-ES" dirty="0"/>
              <a:t>Los proyectos son un componente básico de nuestra Plataforma de Datos Watson. Los proyectos facilitan la colaboración: son una entidad colaborativa con servicios de datos, conexiones, almacenamiento de objetos, NOTEBOOKS y más. Una vez que haya creado un nuevo proyecto dentro de Data </a:t>
            </a:r>
            <a:r>
              <a:rPr lang="es-ES" dirty="0" err="1"/>
              <a:t>Science</a:t>
            </a:r>
            <a:r>
              <a:rPr lang="es-ES" dirty="0"/>
              <a:t> </a:t>
            </a:r>
            <a:r>
              <a:rPr lang="es-ES" dirty="0" err="1"/>
              <a:t>Experience</a:t>
            </a:r>
            <a:r>
              <a:rPr lang="es-ES" dirty="0"/>
              <a:t>, se le presentará una interfaz como la que se muestra en la diapositiva, es un marco de administración de proyectos donde puede ver / crear / agregar / modificar / eliminar varios activos. Un marco como este puede desempeñar un papel importante en la reducción de los silos a través de las personas de varios datos y promover la colaboración</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endParaRPr lang="es-ES"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a:t>Projects are a core component of our Watson Data Platform. Projects make collaboration easier – they are a collaborative entity with data services, connections, object storage, notebooks and more. Once you create a new project within Data Science Experience, you are presented with an interface like the one shown in the slide, it is a project management framework where you can view/create/add/modify/remove various assets. A framework like this can play a huge role in bringing down siloes across the various data personas and promote collaboration. </a:t>
            </a:r>
            <a:endParaRPr lang="en-US" dirty="0"/>
          </a:p>
          <a:p>
            <a:endParaRPr lang="en-US" dirty="0"/>
          </a:p>
        </p:txBody>
      </p:sp>
      <p:sp>
        <p:nvSpPr>
          <p:cNvPr id="4" name="Slide Number Placeholder 3"/>
          <p:cNvSpPr>
            <a:spLocks noGrp="1"/>
          </p:cNvSpPr>
          <p:nvPr>
            <p:ph type="sldNum" sz="quarter" idx="10"/>
          </p:nvPr>
        </p:nvSpPr>
        <p:spPr/>
        <p:txBody>
          <a:bodyPr/>
          <a:lstStyle/>
          <a:p>
            <a:fld id="{41681858-BD33-4337-A842-3E4E127B4CBC}" type="slidenum">
              <a:rPr lang="es-ES" smtClean="0"/>
              <a:t>11</a:t>
            </a:fld>
            <a:endParaRPr lang="es-ES"/>
          </a:p>
        </p:txBody>
      </p:sp>
    </p:spTree>
    <p:extLst>
      <p:ext uri="{BB962C8B-B14F-4D97-AF65-F5344CB8AC3E}">
        <p14:creationId xmlns:p14="http://schemas.microsoft.com/office/powerpoint/2010/main" val="330658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Los proyectos permiten a diferentes usuarios y personas compartir y colaborar. Por ejemplo, puede crear un proyecto, agregar sus fuentes de datos, y luego agregar colaboradores como sus compañeros de trabajo. Sus colaboradores también pueden tener derechos de permiso diferentes. Podemos añadir a los colaboradores como </a:t>
            </a:r>
            <a:r>
              <a:rPr lang="es-ES" sz="1200" kern="1200" dirty="0" err="1">
                <a:solidFill>
                  <a:schemeClr val="tx1"/>
                </a:solidFill>
                <a:effectLst/>
                <a:latin typeface="+mn-lt"/>
                <a:ea typeface="+mn-ea"/>
                <a:cs typeface="+mn-cs"/>
              </a:rPr>
              <a:t>viwer</a:t>
            </a:r>
            <a:r>
              <a:rPr lang="es-ES" sz="1200" kern="1200" dirty="0">
                <a:solidFill>
                  <a:schemeClr val="tx1"/>
                </a:solidFill>
                <a:effectLst/>
                <a:latin typeface="+mn-lt"/>
                <a:ea typeface="+mn-ea"/>
                <a:cs typeface="+mn-cs"/>
              </a:rPr>
              <a:t>, editor, o administrador.</a:t>
            </a:r>
          </a:p>
          <a:p>
            <a:br>
              <a:rPr lang="es-ES" sz="1200" kern="1200" dirty="0">
                <a:solidFill>
                  <a:schemeClr val="tx1"/>
                </a:solidFill>
                <a:effectLst/>
                <a:latin typeface="+mn-lt"/>
                <a:ea typeface="+mn-ea"/>
                <a:cs typeface="+mn-cs"/>
              </a:rPr>
            </a:br>
            <a:br>
              <a:rPr lang="es-ES" sz="1200" kern="1200" dirty="0">
                <a:solidFill>
                  <a:schemeClr val="tx1"/>
                </a:solidFill>
                <a:effectLst/>
                <a:latin typeface="+mn-lt"/>
                <a:ea typeface="+mn-ea"/>
                <a:cs typeface="+mn-cs"/>
              </a:rPr>
            </a:br>
            <a:r>
              <a:rPr lang="es-ES" sz="1200" kern="1200" dirty="0">
                <a:solidFill>
                  <a:schemeClr val="tx1"/>
                </a:solidFill>
                <a:effectLst/>
                <a:latin typeface="+mn-lt"/>
                <a:ea typeface="+mn-ea"/>
                <a:cs typeface="+mn-cs"/>
              </a:rPr>
              <a:t>También puede compartir fácilmente proyectos y notebooks con otros publicando el enlace en Twitter, GitHub, </a:t>
            </a:r>
            <a:r>
              <a:rPr lang="es-ES" sz="1200" kern="1200" dirty="0" err="1">
                <a:solidFill>
                  <a:schemeClr val="tx1"/>
                </a:solidFill>
                <a:effectLst/>
                <a:latin typeface="+mn-lt"/>
                <a:ea typeface="+mn-ea"/>
                <a:cs typeface="+mn-cs"/>
              </a:rPr>
              <a:t>Slack</a:t>
            </a:r>
            <a:r>
              <a:rPr lang="es-ES" sz="1200" kern="1200" dirty="0">
                <a:solidFill>
                  <a:schemeClr val="tx1"/>
                </a:solidFill>
                <a:effectLst/>
                <a:latin typeface="+mn-lt"/>
                <a:ea typeface="+mn-ea"/>
                <a:cs typeface="+mn-cs"/>
              </a:rPr>
              <a:t>, etc.</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12</a:t>
            </a:fld>
            <a:endParaRPr lang="en-US"/>
          </a:p>
        </p:txBody>
      </p:sp>
    </p:spTree>
    <p:extLst>
      <p:ext uri="{BB962C8B-B14F-4D97-AF65-F5344CB8AC3E}">
        <p14:creationId xmlns:p14="http://schemas.microsoft.com/office/powerpoint/2010/main" val="4266510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13</a:t>
            </a:fld>
            <a:endParaRPr lang="es-ES"/>
          </a:p>
        </p:txBody>
      </p:sp>
    </p:spTree>
    <p:extLst>
      <p:ext uri="{BB962C8B-B14F-4D97-AF65-F5344CB8AC3E}">
        <p14:creationId xmlns:p14="http://schemas.microsoft.com/office/powerpoint/2010/main" val="17018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a:xfrm>
            <a:off x="447813" y="3881371"/>
            <a:ext cx="5949519" cy="5810940"/>
          </a:xfrm>
        </p:spPr>
        <p:txBody>
          <a:bodyPr/>
          <a:lstStyle/>
          <a:p>
            <a:r>
              <a:rPr lang="es-ES" sz="800" dirty="0"/>
              <a:t>Muy pocas empresas tienen sistemas en su lugar hoy que pueden marcar, actuar, supervisar e ingerir comentarios. Aquí es donde IBM Machine </a:t>
            </a:r>
            <a:r>
              <a:rPr lang="es-ES" sz="800" dirty="0" err="1"/>
              <a:t>Learning</a:t>
            </a:r>
            <a:r>
              <a:rPr lang="es-ES" sz="800" dirty="0"/>
              <a:t> (IBM ML) entra en juego. Fue diseñado para soportar un ciclo continuo de aprendizaje (es decir, "autoaprendizaje"). IBM ML resuelve un importante punto de dolor para los clientes, ya que les permite crear sistemas de autoaprendizaje que pueden anotar, actuar, supervisar e ingerir comentarios para impulsar mejores resultados empresariales.</a:t>
            </a:r>
            <a:br>
              <a:rPr lang="es-ES" sz="800" dirty="0"/>
            </a:br>
            <a:r>
              <a:rPr lang="es-ES" sz="800" dirty="0"/>
              <a:t>IBM Machine </a:t>
            </a:r>
            <a:r>
              <a:rPr lang="es-ES" sz="800" dirty="0" err="1"/>
              <a:t>Learning</a:t>
            </a:r>
            <a:r>
              <a:rPr lang="es-ES" sz="800" dirty="0"/>
              <a:t> le permite crear tuberías de extremo a extremo con sus activos de datos; es el tejido el que le da soporte en la </a:t>
            </a:r>
            <a:r>
              <a:rPr lang="es-ES" sz="800" dirty="0" err="1"/>
              <a:t>operativización</a:t>
            </a:r>
            <a:r>
              <a:rPr lang="es-ES" sz="800" dirty="0"/>
              <a:t> de conocimientos desde el aprendizaje automático. Un oleoducto incluye todo, desde la conexión a sus fuentes de datos, la preparación de sus datos, el modelado, la evaluación de modelos, el despliegue y la gestión del modelo.</a:t>
            </a:r>
            <a:br>
              <a:rPr lang="es-ES" sz="800" dirty="0"/>
            </a:br>
            <a:r>
              <a:rPr lang="es-ES" sz="800" dirty="0"/>
              <a:t>Comencemos con el lado izquierdo de esta tabla. Puede ver que IBM ML puede aprovechar los 30 conectores de datos en Data </a:t>
            </a:r>
            <a:r>
              <a:rPr lang="es-ES" sz="800" dirty="0" err="1"/>
              <a:t>Science</a:t>
            </a:r>
            <a:r>
              <a:rPr lang="es-ES" sz="800" dirty="0"/>
              <a:t> </a:t>
            </a:r>
            <a:r>
              <a:rPr lang="es-ES" sz="800" dirty="0" err="1"/>
              <a:t>Experience</a:t>
            </a:r>
            <a:r>
              <a:rPr lang="es-ES" sz="800" dirty="0"/>
              <a:t> (DSX) para conectarse a su nube privada (en las instalaciones) y los activos de datos de la nube pública (por ejemplo, Microsoft </a:t>
            </a:r>
            <a:r>
              <a:rPr lang="es-ES" sz="800" dirty="0" err="1"/>
              <a:t>Azure</a:t>
            </a:r>
            <a:r>
              <a:rPr lang="es-ES" sz="800" dirty="0"/>
              <a:t>, Amazon S3, </a:t>
            </a:r>
            <a:r>
              <a:rPr lang="es-ES" sz="800" dirty="0" err="1"/>
              <a:t>Cloudant</a:t>
            </a:r>
            <a:r>
              <a:rPr lang="es-ES" sz="800" dirty="0"/>
              <a:t>, etc.) . Estos activos de datos pueden catalogarse y gobernarse a través de servicios adicionales de la plataforma Watson Data. Dentro de DSX hay tanto una interfaz de usuario de </a:t>
            </a:r>
            <a:r>
              <a:rPr lang="es-ES" sz="800" dirty="0" err="1"/>
              <a:t>Wizard</a:t>
            </a:r>
            <a:r>
              <a:rPr lang="es-ES" sz="800" dirty="0"/>
              <a:t> como una API para crear modelos de aprendizaje de máquina en varios tiempos de ejecución (por ejemplo, </a:t>
            </a:r>
            <a:r>
              <a:rPr lang="es-ES" sz="800" dirty="0" err="1"/>
              <a:t>SparkML</a:t>
            </a:r>
            <a:r>
              <a:rPr lang="es-ES" sz="800" dirty="0"/>
              <a:t>, SPSS, etc.). Además, para ayudar a los Científicos de Datos durante el proceso de modelado, IBM ML tiene capacidades de modelado automático como la optimización de </a:t>
            </a:r>
            <a:r>
              <a:rPr lang="es-ES" sz="800" dirty="0" err="1"/>
              <a:t>hiperparámetros</a:t>
            </a:r>
            <a:r>
              <a:rPr lang="es-ES" sz="800" dirty="0"/>
              <a:t>.</a:t>
            </a:r>
            <a:br>
              <a:rPr lang="es-ES" sz="800" dirty="0"/>
            </a:br>
            <a:r>
              <a:rPr lang="es-ES" sz="800" dirty="0"/>
              <a:t>Una vez que el Data </a:t>
            </a:r>
            <a:r>
              <a:rPr lang="es-ES" sz="800" dirty="0" err="1"/>
              <a:t>Scientist</a:t>
            </a:r>
            <a:r>
              <a:rPr lang="es-ES" sz="800" dirty="0"/>
              <a:t> ha construido un modelo utilizando IBM ML, el modelo se puede implementar con un solo clic como servicio web. IBM ML admite 3 formas de despliegue: en tiempo real, en </a:t>
            </a:r>
            <a:r>
              <a:rPr lang="es-ES" sz="800" dirty="0" err="1"/>
              <a:t>streaming</a:t>
            </a:r>
            <a:r>
              <a:rPr lang="es-ES" sz="800" dirty="0"/>
              <a:t> e implementación por lotes. Para enviar solicitudes de puntuación contra un modelo de Watson Machine </a:t>
            </a:r>
            <a:r>
              <a:rPr lang="es-ES" sz="800" dirty="0" err="1"/>
              <a:t>Learning</a:t>
            </a:r>
            <a:r>
              <a:rPr lang="es-ES" sz="800" dirty="0"/>
              <a:t> implementado, simplemente haga ping al punto final de puntuación con su </a:t>
            </a:r>
            <a:r>
              <a:rPr lang="es-ES" sz="800" dirty="0" err="1"/>
              <a:t>token</a:t>
            </a:r>
            <a:r>
              <a:rPr lang="es-ES" sz="800" dirty="0"/>
              <a:t> de autorización. Esto permite que los modelos IBM ML se integren en sitios web, aplicaciones móviles, sistemas operativos, cuadros de mando, etc. para mejorar los resultados empresariales en una variedad de casos de uso (por ejemplo, recomendación personalizada como una aplicación móvil, puntuación de riesgo de transacción, generación de contenido de centro de llamadas etc. .). La aplicación final podría escribirse en Java, JavaScript, Ruby, etc. O tal vez una aplicación para móviles en Android o iOS.</a:t>
            </a:r>
            <a:br>
              <a:rPr lang="es-ES" sz="800" dirty="0"/>
            </a:br>
            <a:br>
              <a:rPr lang="es-ES" sz="800" dirty="0"/>
            </a:br>
            <a:r>
              <a:rPr lang="es-ES" sz="800" dirty="0"/>
              <a:t>Y una vez que sus modelos se han desplegado, la interfaz de usuario DSX (UI) proporciona supervisión continua y comentarios de su servicio web. Tenga en cuenta que no se limita a implementar sus modelos en aplicaciones sencillas; también puede utilizar las API estándar incluidas con IBM </a:t>
            </a:r>
            <a:r>
              <a:rPr lang="es-ES" sz="800" dirty="0" err="1"/>
              <a:t>Learning</a:t>
            </a:r>
            <a:r>
              <a:rPr lang="es-ES" sz="800" dirty="0"/>
              <a:t> para integrarse con sistemas operativos complejos. IBM ML puede ser la columna vertebral de la estrategia de "despliegue rápido" de su cliente para el aprendizaje automático en toda su empresa (es decir, que el aprendizaje automático de la máquina se instala en sus sistemas).</a:t>
            </a:r>
            <a:br>
              <a:rPr lang="es-ES" sz="800" dirty="0"/>
            </a:br>
            <a:br>
              <a:rPr lang="es-ES" sz="800" dirty="0"/>
            </a:br>
            <a:r>
              <a:rPr lang="es-ES" sz="800" dirty="0"/>
              <a:t>Dado el seguimiento continuo y las capacidades de bucle de retroalimentación de IBM ML, es posible que vea el término "autoaprendizaje" durante las conversaciones con los clientes. Cuando un cliente menciona la necesidad de una capacidad de "autoaprendizaje", puede referirse a:</a:t>
            </a:r>
            <a:br>
              <a:rPr lang="es-ES" sz="800" dirty="0"/>
            </a:br>
            <a:br>
              <a:rPr lang="es-ES" sz="800" dirty="0"/>
            </a:br>
            <a:r>
              <a:rPr lang="es-ES" sz="800" dirty="0"/>
              <a:t>La forma tradicional de construir y reconvertir modelos (un Data </a:t>
            </a:r>
            <a:r>
              <a:rPr lang="es-ES" sz="800" dirty="0" err="1"/>
              <a:t>Scientist</a:t>
            </a:r>
            <a:r>
              <a:rPr lang="es-ES" sz="800" dirty="0"/>
              <a:t> sigue todos los pasos en la construcción de un modelo, incluyendo la evaluación de datos, la preparación de datos, la construcción de modelos y la evaluación de modelos)</a:t>
            </a:r>
            <a:br>
              <a:rPr lang="es-ES" sz="800" dirty="0"/>
            </a:br>
            <a:r>
              <a:rPr lang="es-ES" sz="800" dirty="0"/>
              <a:t>Auto-modelado, que es una técnica donde el científico de datos no "construir un modelo" a sí mismos a través de la mano de ajuste. En su lugar, el modelo se construye automáticamente utilizando un algoritmo de modelado automático.</a:t>
            </a:r>
            <a:br>
              <a:rPr lang="es-ES" sz="800" dirty="0"/>
            </a:br>
            <a:r>
              <a:rPr lang="es-ES" sz="800" dirty="0"/>
              <a:t>Reconstrucción automática de modelos. Hay dos formas principales de "reciclaje automático":</a:t>
            </a:r>
            <a:br>
              <a:rPr lang="es-ES" sz="800" dirty="0"/>
            </a:br>
            <a:r>
              <a:rPr lang="es-ES" sz="800" dirty="0"/>
              <a:t>Si el rendimiento de un modelo cae por debajo de un umbral determinado, entonces un proceso de reciclaje del modelo arranca automáticamente</a:t>
            </a:r>
            <a:br>
              <a:rPr lang="es-ES" sz="800" dirty="0"/>
            </a:br>
            <a:r>
              <a:rPr lang="es-ES" sz="800" dirty="0"/>
              <a:t>Utilización de una implementación de transmisión en cadena de un algoritmo de aprendizaje de máquina (por ejemplo medios K de transmisión). Estas implementaciones de algoritmos se reciclan automáticamente a medida que reciben nuevos puntos de datos (por ejemplo, el equilibrio exponencial que equilibra la importancia de los datos nuevos frente a los antiguos).</a:t>
            </a:r>
            <a:endParaRPr lang="en-US" sz="800" b="0" baseline="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15</a:t>
            </a:fld>
            <a:endParaRPr lang="en-US"/>
          </a:p>
        </p:txBody>
      </p:sp>
    </p:spTree>
    <p:extLst>
      <p:ext uri="{BB962C8B-B14F-4D97-AF65-F5344CB8AC3E}">
        <p14:creationId xmlns:p14="http://schemas.microsoft.com/office/powerpoint/2010/main" val="382485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7E3B7042-FF31-4092-A303-DFE3C8918EFB}" type="slidenum">
              <a:rPr lang="es-ES" smtClean="0"/>
              <a:t>16</a:t>
            </a:fld>
            <a:endParaRPr lang="es-ES"/>
          </a:p>
        </p:txBody>
      </p:sp>
    </p:spTree>
    <p:extLst>
      <p:ext uri="{BB962C8B-B14F-4D97-AF65-F5344CB8AC3E}">
        <p14:creationId xmlns:p14="http://schemas.microsoft.com/office/powerpoint/2010/main" val="3799750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Hay una gran variedad de organizaciones que emplean una estrategia de nube híbrida en la que tienen algunos de sus datos almacenados en la nube pública y algunos en nubes privadas detrás de los firewalls corporativos. Hay varias razones para esto: regulación, cumplimiento, seguridad, sensibilidad, etc. En estos casos en los que los datos se almacenan detrás de un firewall, los clientes buscan soluciones que realicen el análisis cerca de los datos para evitar la latencia. DSX Local ofrece la potencia y flexibilidad de la plataforma Data </a:t>
            </a:r>
            <a:r>
              <a:rPr lang="es-ES" dirty="0" err="1"/>
              <a:t>Science</a:t>
            </a:r>
            <a:r>
              <a:rPr lang="es-ES" dirty="0"/>
              <a:t> </a:t>
            </a:r>
            <a:r>
              <a:rPr lang="es-ES" dirty="0" err="1"/>
              <a:t>Experience</a:t>
            </a:r>
            <a:r>
              <a:rPr lang="es-ES" dirty="0"/>
              <a:t> en las instalaciones. Una de las ventajas únicas de Data </a:t>
            </a:r>
            <a:r>
              <a:rPr lang="es-ES" dirty="0" err="1"/>
              <a:t>Science</a:t>
            </a:r>
            <a:r>
              <a:rPr lang="es-ES" dirty="0"/>
              <a:t> </a:t>
            </a:r>
            <a:r>
              <a:rPr lang="es-ES" dirty="0" err="1"/>
              <a:t>Experience</a:t>
            </a:r>
            <a:r>
              <a:rPr lang="es-ES" dirty="0"/>
              <a:t> Local es que nosotros, como IBM, tenemos un conjunto muy bueno de relaciones dentro de los departamentos de TI en varias organizaciones y una plataforma de ciencia de datos sólida y flexible para la nube privada es lo que buscan varios clientes. para.</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17</a:t>
            </a:fld>
            <a:endParaRPr lang="en-US"/>
          </a:p>
        </p:txBody>
      </p:sp>
    </p:spTree>
    <p:extLst>
      <p:ext uri="{BB962C8B-B14F-4D97-AF65-F5344CB8AC3E}">
        <p14:creationId xmlns:p14="http://schemas.microsoft.com/office/powerpoint/2010/main" val="359146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Entonces, ¿qué es DSX Local?</a:t>
            </a:r>
            <a:br>
              <a:rPr lang="es-ES" dirty="0"/>
            </a:br>
            <a:r>
              <a:rPr lang="es-ES" dirty="0"/>
              <a:t>DSX Local es una plataforma de nube privada que proporciona a los científicos de datos un acceso fácil a análisis complejos</a:t>
            </a:r>
            <a:br>
              <a:rPr lang="es-ES" dirty="0"/>
            </a:br>
            <a:br>
              <a:rPr lang="es-ES" dirty="0"/>
            </a:br>
            <a:r>
              <a:rPr lang="es-ES" dirty="0"/>
              <a:t>DSX Local es muy similar a la experiencia de ciencia de datos en la nube pública. Ambos proporcionan proyectos que ayudan a los equipos a compartir el trabajo y a colaborar, y ambos incluyen herramientas que son comúnmente utilizadas por los científicos de datos como los portátiles </a:t>
            </a:r>
            <a:r>
              <a:rPr lang="es-ES" dirty="0" err="1"/>
              <a:t>Jupyter</a:t>
            </a:r>
            <a:r>
              <a:rPr lang="es-ES" dirty="0"/>
              <a:t> y </a:t>
            </a:r>
            <a:r>
              <a:rPr lang="es-ES" dirty="0" err="1"/>
              <a:t>RStudio</a:t>
            </a:r>
            <a:r>
              <a:rPr lang="es-ES" dirty="0"/>
              <a:t>.</a:t>
            </a:r>
            <a:br>
              <a:rPr lang="es-ES" dirty="0"/>
            </a:br>
            <a:br>
              <a:rPr lang="es-ES" dirty="0"/>
            </a:br>
            <a:r>
              <a:rPr lang="es-ES" dirty="0"/>
              <a:t>La principal diferencia entre DSX Local y la experiencia de ciencia de datos en la nube pública es que DSX Local se ejecuta en hardware proporcionado por el cliente y el cliente también gestiona el software local DSX.</a:t>
            </a:r>
            <a:br>
              <a:rPr lang="es-ES" dirty="0"/>
            </a:br>
            <a:br>
              <a:rPr lang="es-ES" dirty="0"/>
            </a:br>
            <a:r>
              <a:rPr lang="es-ES" dirty="0"/>
              <a:t>DSX Local incluye todo el software necesario para su ejecución, aunque puede integrarse con otros sistemas de clientes existentes. Estos incluyen: bases de datos y archivos existentes en HDFS, servidores LDAP de clientes para autenticación y clústeres de chispa existentes y almacenamiento de objetos</a:t>
            </a:r>
            <a:br>
              <a:rPr lang="es-ES" dirty="0"/>
            </a:br>
            <a:r>
              <a:rPr lang="es-ES" dirty="0"/>
              <a:t>Tenga en cuenta que algunas de estas opciones solo se admitirán en versiones futuras.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18</a:t>
            </a:fld>
            <a:endParaRPr lang="en-US"/>
          </a:p>
        </p:txBody>
      </p:sp>
    </p:spTree>
    <p:extLst>
      <p:ext uri="{BB962C8B-B14F-4D97-AF65-F5344CB8AC3E}">
        <p14:creationId xmlns:p14="http://schemas.microsoft.com/office/powerpoint/2010/main" val="2299571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7D44C61-3983-2249-9894-A3885A3826C0}" type="slidenum">
              <a:rPr lang="en-US" smtClean="0"/>
              <a:t>19</a:t>
            </a:fld>
            <a:endParaRPr lang="en-US"/>
          </a:p>
        </p:txBody>
      </p:sp>
    </p:spTree>
    <p:extLst>
      <p:ext uri="{BB962C8B-B14F-4D97-AF65-F5344CB8AC3E}">
        <p14:creationId xmlns:p14="http://schemas.microsoft.com/office/powerpoint/2010/main" val="746483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D44C61-3983-2249-9894-A3885A3826C0}" type="slidenum">
              <a:rPr lang="en-US" smtClean="0"/>
              <a:t>21</a:t>
            </a:fld>
            <a:endParaRPr lang="en-US"/>
          </a:p>
        </p:txBody>
      </p:sp>
    </p:spTree>
    <p:extLst>
      <p:ext uri="{BB962C8B-B14F-4D97-AF65-F5344CB8AC3E}">
        <p14:creationId xmlns:p14="http://schemas.microsoft.com/office/powerpoint/2010/main" val="3218748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pasemos a la arquitectura de DSX Local</a:t>
            </a:r>
            <a:br>
              <a:rPr lang="es-ES" dirty="0"/>
            </a:br>
            <a:br>
              <a:rPr lang="es-ES" dirty="0"/>
            </a:br>
            <a:r>
              <a:rPr lang="es-ES" dirty="0"/>
              <a:t>DSX Local se ejecuta en Kubernetes. En caso de que no esté familiarizado con Kubernetes, es un administrador de clústeres de código abierto. Tiene muchas características que son</a:t>
            </a:r>
            <a:br>
              <a:rPr lang="es-ES" dirty="0"/>
            </a:br>
            <a:r>
              <a:rPr lang="es-ES" dirty="0"/>
              <a:t>útil para una plataforma privada de la nube como: supervisión y administración del servicio y alta disponibilidad de los servicios. Ejecutará múltiples copias de cada servicio en varios nodos y si detecta que una instancia de un servicio o nodo ha muerto, automáticamente intentará reiniciarlo. Kubernetes también permite agregar o eliminar dinámicamente los nodos del clúster y también puede gestionar actualizaciones en línea.</a:t>
            </a:r>
            <a:br>
              <a:rPr lang="es-ES" dirty="0"/>
            </a:br>
            <a:br>
              <a:rPr lang="es-ES" dirty="0"/>
            </a:br>
            <a:r>
              <a:rPr lang="es-ES" dirty="0"/>
              <a:t>Los servicios DSX que estamos ejecutando en Kubernetes incluyen:</a:t>
            </a:r>
            <a:br>
              <a:rPr lang="es-ES" dirty="0"/>
            </a:br>
            <a:r>
              <a:rPr lang="es-ES" dirty="0"/>
              <a:t>Servicios de UI,</a:t>
            </a:r>
            <a:br>
              <a:rPr lang="es-ES" dirty="0"/>
            </a:br>
            <a:r>
              <a:rPr lang="es-ES" dirty="0"/>
              <a:t>Servicios de autenticación de usuario,</a:t>
            </a:r>
            <a:br>
              <a:rPr lang="es-ES" dirty="0"/>
            </a:br>
            <a:r>
              <a:rPr lang="es-ES" dirty="0"/>
              <a:t>servicios de proyectos,</a:t>
            </a:r>
            <a:br>
              <a:rPr lang="es-ES" dirty="0"/>
            </a:br>
            <a:r>
              <a:rPr lang="es-ES" dirty="0"/>
              <a:t>servicios de notebook y </a:t>
            </a:r>
            <a:r>
              <a:rPr lang="es-ES" dirty="0" err="1"/>
              <a:t>RStudio</a:t>
            </a:r>
            <a:r>
              <a:rPr lang="es-ES" dirty="0"/>
              <a:t>,</a:t>
            </a:r>
            <a:br>
              <a:rPr lang="es-ES" dirty="0"/>
            </a:br>
            <a:r>
              <a:rPr lang="es-ES" dirty="0"/>
              <a:t>un servicio Spark,</a:t>
            </a:r>
            <a:br>
              <a:rPr lang="es-ES" dirty="0"/>
            </a:br>
            <a:r>
              <a:rPr lang="es-ES" dirty="0"/>
              <a:t>Servicios de almacenamiento de objetos y sistemas de archivos,</a:t>
            </a:r>
            <a:br>
              <a:rPr lang="es-ES" dirty="0"/>
            </a:br>
            <a:r>
              <a:rPr lang="es-ES" dirty="0"/>
              <a:t>Servicios de construcción de tuberías y modelos,</a:t>
            </a:r>
            <a:br>
              <a:rPr lang="es-ES" dirty="0"/>
            </a:br>
            <a:r>
              <a:rPr lang="es-ES" dirty="0"/>
              <a:t>servicios de conexión de datos,</a:t>
            </a:r>
            <a:br>
              <a:rPr lang="es-ES" dirty="0"/>
            </a:br>
            <a:r>
              <a:rPr lang="es-ES" dirty="0"/>
              <a:t>y muchos otros servicios internos</a:t>
            </a:r>
            <a:br>
              <a:rPr lang="es-ES" dirty="0"/>
            </a:br>
            <a:br>
              <a:rPr lang="es-ES" dirty="0"/>
            </a:br>
            <a:r>
              <a:rPr lang="es-ES" dirty="0"/>
              <a:t>Una cosa para mencionar es que muchos clientes tienen su propia instalación de Kubernetes y con frecuencia nos preguntan si es posible ejecutar nuestros servicios en</a:t>
            </a:r>
            <a:br>
              <a:rPr lang="es-ES" dirty="0"/>
            </a:br>
            <a:r>
              <a:rPr lang="es-ES" dirty="0"/>
              <a:t>su grupo Esto es algo que estamos buscando para una versión futura, pero no está disponible en la versión inicial.</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22</a:t>
            </a:fld>
            <a:endParaRPr lang="en-US"/>
          </a:p>
        </p:txBody>
      </p:sp>
    </p:spTree>
    <p:extLst>
      <p:ext uri="{BB962C8B-B14F-4D97-AF65-F5344CB8AC3E}">
        <p14:creationId xmlns:p14="http://schemas.microsoft.com/office/powerpoint/2010/main" val="110849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a:t>
            </a:fld>
            <a:endParaRPr lang="es-ES"/>
          </a:p>
        </p:txBody>
      </p:sp>
    </p:spTree>
    <p:extLst>
      <p:ext uri="{BB962C8B-B14F-4D97-AF65-F5344CB8AC3E}">
        <p14:creationId xmlns:p14="http://schemas.microsoft.com/office/powerpoint/2010/main" val="1502373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23</a:t>
            </a:fld>
            <a:endParaRPr lang="en-US"/>
          </a:p>
        </p:txBody>
      </p:sp>
    </p:spTree>
    <p:extLst>
      <p:ext uri="{BB962C8B-B14F-4D97-AF65-F5344CB8AC3E}">
        <p14:creationId xmlns:p14="http://schemas.microsoft.com/office/powerpoint/2010/main" val="1464913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http://ialonso.es/projects/dsxwml/</a:t>
            </a:r>
          </a:p>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25</a:t>
            </a:fld>
            <a:endParaRPr lang="es-ES"/>
          </a:p>
        </p:txBody>
      </p:sp>
    </p:spTree>
    <p:extLst>
      <p:ext uri="{BB962C8B-B14F-4D97-AF65-F5344CB8AC3E}">
        <p14:creationId xmlns:p14="http://schemas.microsoft.com/office/powerpoint/2010/main" val="306589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26</a:t>
            </a:fld>
            <a:endParaRPr lang="es-ES"/>
          </a:p>
        </p:txBody>
      </p:sp>
    </p:spTree>
    <p:extLst>
      <p:ext uri="{BB962C8B-B14F-4D97-AF65-F5344CB8AC3E}">
        <p14:creationId xmlns:p14="http://schemas.microsoft.com/office/powerpoint/2010/main" val="97064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Entramos en la URL: </a:t>
            </a:r>
            <a:r>
              <a:rPr lang="es-ES" sz="1200" u="sng" kern="1200" dirty="0">
                <a:solidFill>
                  <a:schemeClr val="tx1"/>
                </a:solidFill>
                <a:effectLst/>
                <a:latin typeface="+mn-lt"/>
                <a:ea typeface="+mn-ea"/>
                <a:cs typeface="+mn-cs"/>
                <a:hlinkClick r:id="rId3"/>
              </a:rPr>
              <a:t>https://datascience.ibm.com/</a:t>
            </a: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Podemos ver en la propia página web, los tres pilares en los que se basa DSX.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Los tres pilares en los que se basa DSX, los vemos nada más entrar en la página web, </a:t>
            </a:r>
            <a:r>
              <a:rPr lang="es-ES" sz="1200" b="1" kern="1200" dirty="0">
                <a:solidFill>
                  <a:schemeClr val="tx1"/>
                </a:solidFill>
                <a:effectLst/>
                <a:latin typeface="+mn-lt"/>
                <a:ea typeface="+mn-ea"/>
                <a:cs typeface="+mn-cs"/>
              </a:rPr>
              <a:t>aprender</a:t>
            </a:r>
            <a:r>
              <a:rPr lang="es-ES" sz="1200" kern="1200" dirty="0">
                <a:solidFill>
                  <a:schemeClr val="tx1"/>
                </a:solidFill>
                <a:effectLst/>
                <a:latin typeface="+mn-lt"/>
                <a:ea typeface="+mn-ea"/>
                <a:cs typeface="+mn-cs"/>
              </a:rPr>
              <a:t>: tenemos una gran comunidad donde hay documentos, tutoriales, </a:t>
            </a:r>
            <a:r>
              <a:rPr lang="es-ES" sz="1200" kern="1200" dirty="0" err="1">
                <a:solidFill>
                  <a:schemeClr val="tx1"/>
                </a:solidFill>
                <a:effectLst/>
                <a:latin typeface="+mn-lt"/>
                <a:ea typeface="+mn-ea"/>
                <a:cs typeface="+mn-cs"/>
              </a:rPr>
              <a:t>etc</a:t>
            </a:r>
            <a:endParaRPr lang="es-ES" sz="1200" kern="1200" dirty="0">
              <a:solidFill>
                <a:schemeClr val="tx1"/>
              </a:solidFill>
              <a:effectLst/>
              <a:latin typeface="+mn-lt"/>
              <a:ea typeface="+mn-ea"/>
              <a:cs typeface="+mn-cs"/>
            </a:endParaRPr>
          </a:p>
          <a:p>
            <a:r>
              <a:rPr lang="es-ES" sz="1200" b="1" kern="1200" dirty="0">
                <a:solidFill>
                  <a:schemeClr val="tx1"/>
                </a:solidFill>
                <a:effectLst/>
                <a:latin typeface="+mn-lt"/>
                <a:ea typeface="+mn-ea"/>
                <a:cs typeface="+mn-cs"/>
              </a:rPr>
              <a:t>Crear</a:t>
            </a:r>
            <a:r>
              <a:rPr lang="es-ES" sz="1200" kern="1200" dirty="0">
                <a:solidFill>
                  <a:schemeClr val="tx1"/>
                </a:solidFill>
                <a:effectLst/>
                <a:latin typeface="+mn-lt"/>
                <a:ea typeface="+mn-ea"/>
                <a:cs typeface="+mn-cs"/>
              </a:rPr>
              <a:t>: utilizando herramientas tanto open </a:t>
            </a:r>
            <a:r>
              <a:rPr lang="es-ES" sz="1200" kern="1200" dirty="0" err="1">
                <a:solidFill>
                  <a:schemeClr val="tx1"/>
                </a:solidFill>
                <a:effectLst/>
                <a:latin typeface="+mn-lt"/>
                <a:ea typeface="+mn-ea"/>
                <a:cs typeface="+mn-cs"/>
              </a:rPr>
              <a:t>source</a:t>
            </a:r>
            <a:r>
              <a:rPr lang="es-ES" sz="1200" kern="1200" dirty="0">
                <a:solidFill>
                  <a:schemeClr val="tx1"/>
                </a:solidFill>
                <a:effectLst/>
                <a:latin typeface="+mn-lt"/>
                <a:ea typeface="+mn-ea"/>
                <a:cs typeface="+mn-cs"/>
              </a:rPr>
              <a:t> como herramientas propias de IBM que le aportan un valor añadido</a:t>
            </a:r>
          </a:p>
          <a:p>
            <a:r>
              <a:rPr lang="es-ES" sz="1200" kern="1200" dirty="0">
                <a:solidFill>
                  <a:schemeClr val="tx1"/>
                </a:solidFill>
                <a:effectLst/>
                <a:latin typeface="+mn-lt"/>
                <a:ea typeface="+mn-ea"/>
                <a:cs typeface="+mn-cs"/>
              </a:rPr>
              <a:t>Y </a:t>
            </a:r>
            <a:r>
              <a:rPr lang="es-ES" sz="1200" b="1" kern="1200" dirty="0">
                <a:solidFill>
                  <a:schemeClr val="tx1"/>
                </a:solidFill>
                <a:effectLst/>
                <a:latin typeface="+mn-lt"/>
                <a:ea typeface="+mn-ea"/>
                <a:cs typeface="+mn-cs"/>
              </a:rPr>
              <a:t>Colaborar</a:t>
            </a:r>
            <a:r>
              <a:rPr lang="es-ES" sz="1200" kern="1200" dirty="0">
                <a:solidFill>
                  <a:schemeClr val="tx1"/>
                </a:solidFill>
                <a:effectLst/>
                <a:latin typeface="+mn-lt"/>
                <a:ea typeface="+mn-ea"/>
                <a:cs typeface="+mn-cs"/>
              </a:rPr>
              <a:t>: es muy fácil compartir notebooks, datos y compartir información entre diferentes personas de un mismo equipo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endParaRPr lang="es-ES" b="1" dirty="0"/>
          </a:p>
        </p:txBody>
      </p:sp>
      <p:sp>
        <p:nvSpPr>
          <p:cNvPr id="4" name="Slide Number Placeholder 3"/>
          <p:cNvSpPr>
            <a:spLocks noGrp="1"/>
          </p:cNvSpPr>
          <p:nvPr>
            <p:ph type="sldNum" sz="quarter" idx="10"/>
          </p:nvPr>
        </p:nvSpPr>
        <p:spPr/>
        <p:txBody>
          <a:bodyPr/>
          <a:lstStyle/>
          <a:p>
            <a:fld id="{41681858-BD33-4337-A842-3E4E127B4CBC}" type="slidenum">
              <a:rPr lang="es-ES" smtClean="0"/>
              <a:t>28</a:t>
            </a:fld>
            <a:endParaRPr lang="es-ES"/>
          </a:p>
        </p:txBody>
      </p:sp>
    </p:spTree>
    <p:extLst>
      <p:ext uri="{BB962C8B-B14F-4D97-AF65-F5344CB8AC3E}">
        <p14:creationId xmlns:p14="http://schemas.microsoft.com/office/powerpoint/2010/main" val="855300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29</a:t>
            </a:fld>
            <a:endParaRPr lang="es-ES"/>
          </a:p>
        </p:txBody>
      </p:sp>
    </p:spTree>
    <p:extLst>
      <p:ext uri="{BB962C8B-B14F-4D97-AF65-F5344CB8AC3E}">
        <p14:creationId xmlns:p14="http://schemas.microsoft.com/office/powerpoint/2010/main" val="36372127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30</a:t>
            </a:fld>
            <a:endParaRPr lang="es-ES"/>
          </a:p>
        </p:txBody>
      </p:sp>
    </p:spTree>
    <p:extLst>
      <p:ext uri="{BB962C8B-B14F-4D97-AF65-F5344CB8AC3E}">
        <p14:creationId xmlns:p14="http://schemas.microsoft.com/office/powerpoint/2010/main" val="950623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31</a:t>
            </a:fld>
            <a:endParaRPr lang="es-ES"/>
          </a:p>
        </p:txBody>
      </p:sp>
    </p:spTree>
    <p:extLst>
      <p:ext uri="{BB962C8B-B14F-4D97-AF65-F5344CB8AC3E}">
        <p14:creationId xmlns:p14="http://schemas.microsoft.com/office/powerpoint/2010/main" val="730614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32</a:t>
            </a:fld>
            <a:endParaRPr lang="es-ES"/>
          </a:p>
        </p:txBody>
      </p:sp>
    </p:spTree>
    <p:extLst>
      <p:ext uri="{BB962C8B-B14F-4D97-AF65-F5344CB8AC3E}">
        <p14:creationId xmlns:p14="http://schemas.microsoft.com/office/powerpoint/2010/main" val="429273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33</a:t>
            </a:fld>
            <a:endParaRPr lang="es-ES"/>
          </a:p>
        </p:txBody>
      </p:sp>
    </p:spTree>
    <p:extLst>
      <p:ext uri="{BB962C8B-B14F-4D97-AF65-F5344CB8AC3E}">
        <p14:creationId xmlns:p14="http://schemas.microsoft.com/office/powerpoint/2010/main" val="2804632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41</a:t>
            </a:fld>
            <a:endParaRPr lang="es-ES"/>
          </a:p>
        </p:txBody>
      </p:sp>
    </p:spTree>
    <p:extLst>
      <p:ext uri="{BB962C8B-B14F-4D97-AF65-F5344CB8AC3E}">
        <p14:creationId xmlns:p14="http://schemas.microsoft.com/office/powerpoint/2010/main" val="342133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4</a:t>
            </a:fld>
            <a:endParaRPr lang="es-ES"/>
          </a:p>
        </p:txBody>
      </p:sp>
    </p:spTree>
    <p:extLst>
      <p:ext uri="{BB962C8B-B14F-4D97-AF65-F5344CB8AC3E}">
        <p14:creationId xmlns:p14="http://schemas.microsoft.com/office/powerpoint/2010/main" val="2173745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41681858-BD33-4337-A842-3E4E127B4CBC}" type="slidenum">
              <a:rPr lang="es-ES" smtClean="0"/>
              <a:t>42</a:t>
            </a:fld>
            <a:endParaRPr lang="es-ES"/>
          </a:p>
        </p:txBody>
      </p:sp>
    </p:spTree>
    <p:extLst>
      <p:ext uri="{BB962C8B-B14F-4D97-AF65-F5344CB8AC3E}">
        <p14:creationId xmlns:p14="http://schemas.microsoft.com/office/powerpoint/2010/main" val="222144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7E3B7042-FF31-4092-A303-DFE3C8918EFB}" type="slidenum">
              <a:rPr lang="es-ES" smtClean="0"/>
              <a:t>5</a:t>
            </a:fld>
            <a:endParaRPr lang="es-ES"/>
          </a:p>
        </p:txBody>
      </p:sp>
    </p:spTree>
    <p:extLst>
      <p:ext uri="{BB962C8B-B14F-4D97-AF65-F5344CB8AC3E}">
        <p14:creationId xmlns:p14="http://schemas.microsoft.com/office/powerpoint/2010/main" val="394516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En</a:t>
            </a:r>
            <a:r>
              <a:rPr lang="en-US" sz="1200" dirty="0"/>
              <a:t> </a:t>
            </a:r>
            <a:r>
              <a:rPr lang="en-US" sz="1200" dirty="0" err="1"/>
              <a:t>situaciones</a:t>
            </a:r>
            <a:r>
              <a:rPr lang="en-US" sz="1200" dirty="0"/>
              <a:t> </a:t>
            </a:r>
            <a:r>
              <a:rPr lang="en-US" sz="1200" dirty="0" err="1"/>
              <a:t>competitivas</a:t>
            </a:r>
            <a:r>
              <a:rPr lang="en-US" sz="1200" dirty="0"/>
              <a:t>, a menudo </a:t>
            </a:r>
            <a:r>
              <a:rPr lang="en-US" sz="1200" dirty="0" err="1"/>
              <a:t>respondemos</a:t>
            </a:r>
            <a:r>
              <a:rPr lang="en-US" sz="1200" dirty="0"/>
              <a:t> a las </a:t>
            </a:r>
            <a:r>
              <a:rPr lang="en-US" sz="1200" dirty="0" err="1"/>
              <a:t>características</a:t>
            </a:r>
            <a:r>
              <a:rPr lang="en-US" sz="1200" dirty="0"/>
              <a:t> del </a:t>
            </a:r>
            <a:r>
              <a:rPr lang="en-US" sz="1200" dirty="0" err="1"/>
              <a:t>competidor</a:t>
            </a:r>
            <a:r>
              <a:rPr lang="en-US" sz="1200" dirty="0"/>
              <a:t> (</a:t>
            </a:r>
            <a:r>
              <a:rPr lang="en-US" sz="1200" dirty="0" err="1"/>
              <a:t>batallas</a:t>
            </a:r>
            <a:r>
              <a:rPr lang="en-US" sz="1200" dirty="0"/>
              <a:t> de </a:t>
            </a:r>
            <a:r>
              <a:rPr lang="en-US" sz="1200" dirty="0" err="1"/>
              <a:t>funciones</a:t>
            </a:r>
            <a:r>
              <a:rPr lang="en-US" sz="1200" dirty="0"/>
              <a:t>) y </a:t>
            </a:r>
            <a:r>
              <a:rPr lang="en-US" sz="1200" dirty="0" err="1"/>
              <a:t>dejamos</a:t>
            </a:r>
            <a:r>
              <a:rPr lang="en-US" sz="1200" dirty="0"/>
              <a:t> que la </a:t>
            </a:r>
            <a:r>
              <a:rPr lang="en-US" sz="1200" dirty="0" err="1"/>
              <a:t>competición</a:t>
            </a:r>
            <a:r>
              <a:rPr lang="en-US" sz="1200" dirty="0"/>
              <a:t> </a:t>
            </a:r>
            <a:r>
              <a:rPr lang="en-US" sz="1200" dirty="0" err="1"/>
              <a:t>moldee</a:t>
            </a:r>
            <a:r>
              <a:rPr lang="en-US" sz="1200" dirty="0"/>
              <a:t> la </a:t>
            </a:r>
            <a:r>
              <a:rPr lang="en-US" sz="1200" dirty="0" err="1"/>
              <a:t>conversación</a:t>
            </a:r>
            <a:r>
              <a:rPr lang="en-US" sz="1200" dirty="0"/>
              <a:t> del </a:t>
            </a:r>
            <a:r>
              <a:rPr lang="en-US" sz="1200" dirty="0" err="1"/>
              <a:t>cliente</a:t>
            </a:r>
            <a:r>
              <a:rPr lang="en-US" sz="1200" dirty="0"/>
              <a:t> </a:t>
            </a:r>
            <a:r>
              <a:rPr lang="en-US" sz="1200" dirty="0" err="1"/>
              <a:t>en</a:t>
            </a:r>
            <a:r>
              <a:rPr lang="en-US" sz="1200" dirty="0"/>
              <a:t> </a:t>
            </a:r>
            <a:r>
              <a:rPr lang="en-US" sz="1200" dirty="0" err="1"/>
              <a:t>lugar</a:t>
            </a:r>
            <a:r>
              <a:rPr lang="en-US" sz="1200" dirty="0"/>
              <a:t> de </a:t>
            </a:r>
            <a:r>
              <a:rPr lang="en-US" sz="1200" dirty="0" err="1"/>
              <a:t>simplemente</a:t>
            </a:r>
            <a:r>
              <a:rPr lang="en-US" sz="1200" dirty="0"/>
              <a:t> </a:t>
            </a:r>
            <a:r>
              <a:rPr lang="en-US" sz="1200" dirty="0" err="1"/>
              <a:t>reforzar</a:t>
            </a:r>
            <a:r>
              <a:rPr lang="en-US" sz="1200" dirty="0"/>
              <a:t> la </a:t>
            </a:r>
            <a:r>
              <a:rPr lang="en-US" sz="1200" dirty="0" err="1"/>
              <a:t>fuerza</a:t>
            </a:r>
            <a:r>
              <a:rPr lang="en-US" sz="1200" dirty="0"/>
              <a:t> de </a:t>
            </a:r>
            <a:r>
              <a:rPr lang="en-US" sz="1200" dirty="0" err="1"/>
              <a:t>nuestras</a:t>
            </a:r>
            <a:r>
              <a:rPr lang="en-US" sz="1200" dirty="0"/>
              <a:t> </a:t>
            </a:r>
            <a:r>
              <a:rPr lang="en-US" sz="1200" dirty="0" err="1"/>
              <a:t>ofertas</a:t>
            </a:r>
            <a:r>
              <a:rPr lang="en-US" sz="1200" dirty="0"/>
              <a:t> y la </a:t>
            </a:r>
            <a:r>
              <a:rPr lang="en-US" sz="1200" dirty="0" err="1"/>
              <a:t>lógica</a:t>
            </a:r>
            <a:r>
              <a:rPr lang="en-US" sz="1200" dirty="0"/>
              <a:t> de </a:t>
            </a:r>
            <a:r>
              <a:rPr lang="en-US" sz="1200" dirty="0" err="1"/>
              <a:t>negocio</a:t>
            </a:r>
            <a:r>
              <a:rPr lang="en-US" sz="1200" dirty="0"/>
              <a:t> de </a:t>
            </a:r>
            <a:r>
              <a:rPr lang="en-US" sz="1200" dirty="0" err="1"/>
              <a:t>nuestra</a:t>
            </a:r>
            <a:r>
              <a:rPr lang="en-US" sz="1200" dirty="0"/>
              <a:t> </a:t>
            </a:r>
            <a:r>
              <a:rPr lang="en-US" sz="1200" dirty="0" err="1"/>
              <a:t>visión</a:t>
            </a:r>
            <a:r>
              <a:rPr lang="en-US" sz="1200" dirty="0"/>
              <a:t>. El </a:t>
            </a:r>
            <a:r>
              <a:rPr lang="en-US" sz="1200" dirty="0" err="1"/>
              <a:t>recordatorio</a:t>
            </a:r>
            <a:r>
              <a:rPr lang="en-US" sz="1200" dirty="0"/>
              <a:t> de </a:t>
            </a:r>
            <a:r>
              <a:rPr lang="en-US" sz="1200" dirty="0" err="1"/>
              <a:t>este</a:t>
            </a:r>
            <a:r>
              <a:rPr lang="en-US" sz="1200" dirty="0"/>
              <a:t> </a:t>
            </a:r>
            <a:r>
              <a:rPr lang="en-US" sz="1200" dirty="0" err="1"/>
              <a:t>mazo</a:t>
            </a:r>
            <a:r>
              <a:rPr lang="en-US" sz="1200" dirty="0"/>
              <a:t> se </a:t>
            </a:r>
            <a:r>
              <a:rPr lang="en-US" sz="1200" dirty="0" err="1"/>
              <a:t>centrará</a:t>
            </a:r>
            <a:r>
              <a:rPr lang="en-US" sz="1200" dirty="0"/>
              <a:t> </a:t>
            </a:r>
            <a:r>
              <a:rPr lang="en-US" sz="1200" dirty="0" err="1"/>
              <a:t>en</a:t>
            </a:r>
            <a:r>
              <a:rPr lang="en-US" sz="1200" dirty="0"/>
              <a:t> la </a:t>
            </a:r>
            <a:r>
              <a:rPr lang="en-US" sz="1200" dirty="0" err="1"/>
              <a:t>respuesta</a:t>
            </a:r>
            <a:r>
              <a:rPr lang="en-US" sz="1200" dirty="0"/>
              <a:t> y el </a:t>
            </a:r>
            <a:r>
              <a:rPr lang="en-US" sz="1200" dirty="0" err="1"/>
              <a:t>posicionamiento</a:t>
            </a:r>
            <a:r>
              <a:rPr lang="en-US" sz="1200" dirty="0"/>
              <a:t> </a:t>
            </a:r>
            <a:r>
              <a:rPr lang="en-US" sz="1200" dirty="0" err="1"/>
              <a:t>competitivo</a:t>
            </a:r>
            <a:r>
              <a:rPr lang="en-US" sz="1200" dirty="0"/>
              <a:t>, sin embargo, </a:t>
            </a:r>
            <a:r>
              <a:rPr lang="en-US" sz="1200" dirty="0" err="1"/>
              <a:t>nuestra</a:t>
            </a:r>
            <a:r>
              <a:rPr lang="en-US" sz="1200" dirty="0"/>
              <a:t> </a:t>
            </a:r>
            <a:r>
              <a:rPr lang="en-US" sz="1200" dirty="0" err="1"/>
              <a:t>visión</a:t>
            </a:r>
            <a:r>
              <a:rPr lang="en-US" sz="1200" dirty="0"/>
              <a:t> de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a:t>
            </a:r>
            <a:r>
              <a:rPr lang="en-US" sz="1200" dirty="0"/>
              <a:t>" </a:t>
            </a:r>
            <a:r>
              <a:rPr lang="en-US" sz="1200" dirty="0" err="1"/>
              <a:t>es</a:t>
            </a:r>
            <a:r>
              <a:rPr lang="en-US" sz="1200" dirty="0"/>
              <a:t> </a:t>
            </a:r>
            <a:r>
              <a:rPr lang="en-US" sz="1200" dirty="0" err="1"/>
              <a:t>muy</a:t>
            </a:r>
            <a:r>
              <a:rPr lang="en-US" sz="1200" dirty="0"/>
              <a:t> </a:t>
            </a:r>
            <a:r>
              <a:rPr lang="en-US" sz="1200" dirty="0" err="1"/>
              <a:t>atractiva</a:t>
            </a:r>
            <a:r>
              <a:rPr lang="en-US" sz="1200" dirty="0"/>
              <a:t> para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a:t>
            </a:r>
            <a:r>
              <a:rPr lang="en-US" sz="1200" dirty="0" err="1"/>
              <a:t>empresariales</a:t>
            </a:r>
            <a:r>
              <a:rPr lang="en-US" sz="1200" dirty="0"/>
              <a:t>. </a:t>
            </a:r>
            <a:r>
              <a:rPr lang="en-US" sz="1200" dirty="0" err="1"/>
              <a:t>Usted</a:t>
            </a:r>
            <a:r>
              <a:rPr lang="en-US" sz="1200" dirty="0"/>
              <a:t> </a:t>
            </a:r>
            <a:r>
              <a:rPr lang="en-US" sz="1200" dirty="0" err="1"/>
              <a:t>debe</a:t>
            </a:r>
            <a:r>
              <a:rPr lang="en-US" sz="1200" dirty="0"/>
              <a:t> </a:t>
            </a:r>
            <a:r>
              <a:rPr lang="en-US" sz="1200" dirty="0" err="1"/>
              <a:t>estar</a:t>
            </a:r>
            <a:r>
              <a:rPr lang="en-US" sz="1200" dirty="0"/>
              <a:t> </a:t>
            </a:r>
            <a:r>
              <a:rPr lang="en-US" sz="1200" dirty="0" err="1"/>
              <a:t>seguro</a:t>
            </a:r>
            <a:r>
              <a:rPr lang="en-US" sz="1200" dirty="0"/>
              <a:t> </a:t>
            </a:r>
            <a:r>
              <a:rPr lang="en-US" sz="1200" dirty="0" err="1"/>
              <a:t>en</a:t>
            </a:r>
            <a:r>
              <a:rPr lang="en-US" sz="1200" dirty="0"/>
              <a:t> </a:t>
            </a:r>
            <a:r>
              <a:rPr lang="en-US" sz="1200" dirty="0" err="1"/>
              <a:t>nuestro</a:t>
            </a:r>
            <a:r>
              <a:rPr lang="en-US" sz="1200" dirty="0"/>
              <a:t> </a:t>
            </a:r>
            <a:r>
              <a:rPr lang="en-US" sz="1200" dirty="0" err="1"/>
              <a:t>punto</a:t>
            </a:r>
            <a:r>
              <a:rPr lang="en-US" sz="1200" dirty="0"/>
              <a:t> de vista para la </a:t>
            </a:r>
            <a:r>
              <a:rPr lang="en-US" sz="1200" dirty="0" err="1"/>
              <a:t>ciencia</a:t>
            </a:r>
            <a:r>
              <a:rPr lang="en-US" sz="1200" dirty="0"/>
              <a:t> de </a:t>
            </a:r>
            <a:r>
              <a:rPr lang="en-US" sz="1200" dirty="0" err="1"/>
              <a:t>los</a:t>
            </a:r>
            <a:r>
              <a:rPr lang="en-US" sz="1200" dirty="0"/>
              <a:t> </a:t>
            </a:r>
            <a:r>
              <a:rPr lang="en-US" sz="1200" dirty="0" err="1"/>
              <a:t>datos</a:t>
            </a:r>
            <a:r>
              <a:rPr lang="en-US" sz="1200" dirty="0"/>
              <a:t>. Estamos </a:t>
            </a:r>
            <a:r>
              <a:rPr lang="en-US" sz="1200" dirty="0" err="1"/>
              <a:t>haciendo</a:t>
            </a:r>
            <a:r>
              <a:rPr lang="en-US" sz="1200" dirty="0"/>
              <a:t> </a:t>
            </a:r>
            <a:r>
              <a:rPr lang="en-US" sz="1200" dirty="0" err="1"/>
              <a:t>grandes</a:t>
            </a:r>
            <a:r>
              <a:rPr lang="en-US" sz="1200" dirty="0"/>
              <a:t> </a:t>
            </a:r>
            <a:r>
              <a:rPr lang="en-US" sz="1200" dirty="0" err="1"/>
              <a:t>inversiones</a:t>
            </a:r>
            <a:r>
              <a:rPr lang="en-US" sz="1200" dirty="0"/>
              <a:t> </a:t>
            </a:r>
            <a:r>
              <a:rPr lang="en-US" sz="1200" dirty="0" err="1"/>
              <a:t>en</a:t>
            </a:r>
            <a:r>
              <a:rPr lang="en-US" sz="1200" dirty="0"/>
              <a:t> </a:t>
            </a:r>
            <a:r>
              <a:rPr lang="en-US" sz="1200" dirty="0" err="1"/>
              <a:t>esta</a:t>
            </a:r>
            <a:r>
              <a:rPr lang="en-US" sz="1200" dirty="0"/>
              <a:t> </a:t>
            </a:r>
            <a:r>
              <a:rPr lang="en-US" sz="1200" dirty="0" err="1"/>
              <a:t>área</a:t>
            </a:r>
            <a:r>
              <a:rPr lang="en-US" sz="1200" dirty="0"/>
              <a:t> (Spark, WDP, BDU, DSX, Data Science Studios, </a:t>
            </a:r>
            <a:r>
              <a:rPr lang="en-US" sz="1200" dirty="0" err="1"/>
              <a:t>etc</a:t>
            </a:r>
            <a:r>
              <a:rPr lang="en-US" sz="1200" dirty="0"/>
              <a:t>) y </a:t>
            </a:r>
            <a:r>
              <a:rPr lang="en-US" sz="1200" dirty="0" err="1"/>
              <a:t>tenemos</a:t>
            </a:r>
            <a:r>
              <a:rPr lang="en-US" sz="1200" dirty="0"/>
              <a:t> </a:t>
            </a:r>
            <a:r>
              <a:rPr lang="en-US" sz="1200" dirty="0" err="1"/>
              <a:t>una</a:t>
            </a:r>
            <a:r>
              <a:rPr lang="en-US" sz="1200" dirty="0"/>
              <a:t> </a:t>
            </a:r>
            <a:r>
              <a:rPr lang="en-US" sz="1200" dirty="0" err="1"/>
              <a:t>plataforma</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a:t>
            </a:r>
            <a:r>
              <a:rPr lang="en-US" sz="1200" dirty="0" err="1"/>
              <a:t>en</a:t>
            </a:r>
            <a:r>
              <a:rPr lang="en-US" sz="1200" dirty="0"/>
              <a:t> </a:t>
            </a:r>
            <a:r>
              <a:rPr lang="en-US" sz="1200" dirty="0" err="1"/>
              <a:t>este</a:t>
            </a:r>
            <a:r>
              <a:rPr lang="en-US" sz="1200" dirty="0"/>
              <a:t> </a:t>
            </a:r>
            <a:r>
              <a:rPr lang="en-US" sz="1200" dirty="0" err="1"/>
              <a:t>espacio</a:t>
            </a:r>
            <a:r>
              <a:rPr lang="en-US" sz="1200" dirty="0"/>
              <a:t>. </a:t>
            </a:r>
            <a:r>
              <a:rPr lang="en-US" sz="1200" dirty="0" err="1"/>
              <a:t>Sí</a:t>
            </a:r>
            <a:r>
              <a:rPr lang="en-US" sz="1200" dirty="0"/>
              <a:t>, </a:t>
            </a:r>
            <a:r>
              <a:rPr lang="en-US" sz="1200" dirty="0" err="1"/>
              <a:t>competidores</a:t>
            </a:r>
            <a:r>
              <a:rPr lang="en-US" sz="1200" dirty="0"/>
              <a:t> </a:t>
            </a:r>
            <a:r>
              <a:rPr lang="en-US" sz="1200" dirty="0" err="1"/>
              <a:t>como</a:t>
            </a:r>
            <a:r>
              <a:rPr lang="en-US" sz="1200" dirty="0"/>
              <a:t> Microsoft </a:t>
            </a:r>
            <a:r>
              <a:rPr lang="en-US" sz="1200" dirty="0" err="1"/>
              <a:t>están</a:t>
            </a:r>
            <a:r>
              <a:rPr lang="en-US" sz="1200" dirty="0"/>
              <a:t> </a:t>
            </a:r>
            <a:r>
              <a:rPr lang="en-US" sz="1200" dirty="0" err="1"/>
              <a:t>por</a:t>
            </a:r>
            <a:r>
              <a:rPr lang="en-US" sz="1200" dirty="0"/>
              <a:t> </a:t>
            </a:r>
            <a:r>
              <a:rPr lang="en-US" sz="1200" dirty="0" err="1"/>
              <a:t>delante</a:t>
            </a:r>
            <a:r>
              <a:rPr lang="en-US" sz="1200" dirty="0"/>
              <a:t> de </a:t>
            </a:r>
            <a:r>
              <a:rPr lang="en-US" sz="1200" dirty="0" err="1"/>
              <a:t>nosotros</a:t>
            </a:r>
            <a:r>
              <a:rPr lang="en-US" sz="1200" dirty="0"/>
              <a:t> hoy </a:t>
            </a:r>
            <a:r>
              <a:rPr lang="en-US" sz="1200" dirty="0" err="1"/>
              <a:t>en</a:t>
            </a:r>
            <a:r>
              <a:rPr lang="en-US" sz="1200" dirty="0"/>
              <a:t> </a:t>
            </a:r>
            <a:r>
              <a:rPr lang="en-US" sz="1200" dirty="0" err="1"/>
              <a:t>día</a:t>
            </a:r>
            <a:r>
              <a:rPr lang="en-US" sz="1200" dirty="0"/>
              <a:t> (</a:t>
            </a:r>
            <a:r>
              <a:rPr lang="en-US" sz="1200" dirty="0" err="1"/>
              <a:t>en</a:t>
            </a:r>
            <a:r>
              <a:rPr lang="en-US" sz="1200" dirty="0"/>
              <a:t> </a:t>
            </a:r>
            <a:r>
              <a:rPr lang="en-US" sz="1200" dirty="0" err="1"/>
              <a:t>ciertas</a:t>
            </a:r>
            <a:r>
              <a:rPr lang="en-US" sz="1200" dirty="0"/>
              <a:t> </a:t>
            </a:r>
            <a:r>
              <a:rPr lang="en-US" sz="1200" dirty="0" err="1"/>
              <a:t>áreas</a:t>
            </a:r>
            <a:r>
              <a:rPr lang="en-US" sz="1200" dirty="0"/>
              <a:t>), </a:t>
            </a:r>
            <a:r>
              <a:rPr lang="en-US" sz="1200" dirty="0" err="1"/>
              <a:t>pero</a:t>
            </a:r>
            <a:r>
              <a:rPr lang="en-US" sz="1200" dirty="0"/>
              <a:t> que </a:t>
            </a:r>
            <a:r>
              <a:rPr lang="en-US" sz="1200" dirty="0" err="1"/>
              <a:t>están</a:t>
            </a:r>
            <a:r>
              <a:rPr lang="en-US" sz="1200" dirty="0"/>
              <a:t> </a:t>
            </a:r>
            <a:r>
              <a:rPr lang="en-US" sz="1200" dirty="0" err="1"/>
              <a:t>poniendo</a:t>
            </a:r>
            <a:r>
              <a:rPr lang="en-US" sz="1200" dirty="0"/>
              <a:t> al </a:t>
            </a:r>
            <a:r>
              <a:rPr lang="en-US" sz="1200" dirty="0" err="1"/>
              <a:t>día</a:t>
            </a:r>
            <a:r>
              <a:rPr lang="en-US" sz="1200" dirty="0"/>
              <a:t> y </a:t>
            </a:r>
            <a:r>
              <a:rPr lang="en-US" sz="1200" dirty="0" err="1"/>
              <a:t>tienen</a:t>
            </a:r>
            <a:r>
              <a:rPr lang="en-US" sz="1200" dirty="0"/>
              <a:t> </a:t>
            </a:r>
            <a:r>
              <a:rPr lang="en-US" sz="1200" dirty="0" err="1"/>
              <a:t>una</a:t>
            </a:r>
            <a:r>
              <a:rPr lang="en-US" sz="1200" dirty="0"/>
              <a:t> </a:t>
            </a:r>
            <a:r>
              <a:rPr lang="en-US" sz="1200" dirty="0" err="1"/>
              <a:t>estrategia</a:t>
            </a:r>
            <a:r>
              <a:rPr lang="en-US" sz="1200" dirty="0"/>
              <a:t> de “</a:t>
            </a:r>
            <a:r>
              <a:rPr lang="en-US" sz="1200" dirty="0" err="1"/>
              <a:t>abierta</a:t>
            </a:r>
            <a:r>
              <a:rPr lang="en-US" sz="1200" dirty="0"/>
              <a:t>” que </a:t>
            </a:r>
            <a:r>
              <a:rPr lang="en-US" sz="1200" dirty="0" err="1"/>
              <a:t>será</a:t>
            </a:r>
            <a:r>
              <a:rPr lang="en-US" sz="1200" dirty="0"/>
              <a:t> </a:t>
            </a:r>
            <a:r>
              <a:rPr lang="en-US" sz="1200" dirty="0" err="1"/>
              <a:t>difícil</a:t>
            </a:r>
            <a:r>
              <a:rPr lang="en-US" sz="1200" dirty="0"/>
              <a:t> para </a:t>
            </a:r>
            <a:r>
              <a:rPr lang="en-US" sz="1200" dirty="0" err="1"/>
              <a:t>ellos</a:t>
            </a:r>
            <a:r>
              <a:rPr lang="en-US" sz="1200" dirty="0"/>
              <a:t> para </a:t>
            </a:r>
            <a:r>
              <a:rPr lang="en-US" sz="1200" dirty="0" err="1"/>
              <a:t>contrarrestar</a:t>
            </a:r>
            <a:r>
              <a:rPr lang="en-US" sz="1200" dirty="0"/>
              <a:t>. </a:t>
            </a:r>
            <a:r>
              <a:rPr lang="en-US" sz="1200" dirty="0" err="1"/>
              <a:t>Así</a:t>
            </a:r>
            <a:r>
              <a:rPr lang="en-US" sz="1200" dirty="0"/>
              <a:t> que </a:t>
            </a:r>
            <a:r>
              <a:rPr lang="en-US" sz="1200" dirty="0" err="1"/>
              <a:t>en</a:t>
            </a:r>
            <a:r>
              <a:rPr lang="en-US" sz="1200" dirty="0"/>
              <a:t> </a:t>
            </a:r>
            <a:r>
              <a:rPr lang="en-US" sz="1200" dirty="0" err="1"/>
              <a:t>lugar</a:t>
            </a:r>
            <a:r>
              <a:rPr lang="en-US" sz="1200" dirty="0"/>
              <a:t> de </a:t>
            </a:r>
            <a:r>
              <a:rPr lang="en-US" sz="1200" dirty="0" err="1"/>
              <a:t>ser</a:t>
            </a:r>
            <a:r>
              <a:rPr lang="en-US" sz="1200" dirty="0"/>
              <a:t> </a:t>
            </a:r>
            <a:r>
              <a:rPr lang="en-US" sz="1200" dirty="0" err="1"/>
              <a:t>simplemente</a:t>
            </a:r>
            <a:r>
              <a:rPr lang="en-US" sz="1200" dirty="0"/>
              <a:t> </a:t>
            </a:r>
            <a:r>
              <a:rPr lang="en-US" sz="1200" dirty="0" err="1"/>
              <a:t>reactivos</a:t>
            </a:r>
            <a:r>
              <a:rPr lang="en-US" sz="1200" dirty="0"/>
              <a:t> </a:t>
            </a:r>
            <a:r>
              <a:rPr lang="en-US" sz="1200" dirty="0" err="1"/>
              <a:t>en</a:t>
            </a:r>
            <a:r>
              <a:rPr lang="en-US" sz="1200" dirty="0"/>
              <a:t> </a:t>
            </a:r>
            <a:r>
              <a:rPr lang="en-US" sz="1200" dirty="0" err="1"/>
              <a:t>situaciones</a:t>
            </a:r>
            <a:r>
              <a:rPr lang="en-US" sz="1200" dirty="0"/>
              <a:t> de </a:t>
            </a:r>
            <a:r>
              <a:rPr lang="en-US" sz="1200" dirty="0" err="1"/>
              <a:t>clientes</a:t>
            </a:r>
            <a:r>
              <a:rPr lang="en-US" sz="1200" dirty="0"/>
              <a:t>, </a:t>
            </a:r>
            <a:r>
              <a:rPr lang="en-US" sz="1200" dirty="0" err="1"/>
              <a:t>siempre</a:t>
            </a:r>
            <a:r>
              <a:rPr lang="en-US" sz="1200" dirty="0"/>
              <a:t> re-</a:t>
            </a:r>
            <a:r>
              <a:rPr lang="en-US" sz="1200" dirty="0" err="1"/>
              <a:t>iterar</a:t>
            </a:r>
            <a:r>
              <a:rPr lang="en-US" sz="1200" dirty="0"/>
              <a:t> </a:t>
            </a:r>
            <a:r>
              <a:rPr lang="en-US" sz="1200" dirty="0" err="1"/>
              <a:t>cómo</a:t>
            </a:r>
            <a:r>
              <a:rPr lang="en-US" sz="1200" dirty="0"/>
              <a:t> </a:t>
            </a:r>
            <a:r>
              <a:rPr lang="en-US" sz="1200" dirty="0" err="1"/>
              <a:t>nuestro</a:t>
            </a:r>
            <a:r>
              <a:rPr lang="en-US" sz="1200" dirty="0"/>
              <a:t> </a:t>
            </a:r>
            <a:r>
              <a:rPr lang="en-US" sz="1200" dirty="0" err="1"/>
              <a:t>punto</a:t>
            </a:r>
            <a:r>
              <a:rPr lang="en-US" sz="1200" dirty="0"/>
              <a:t> de vista coincide con las </a:t>
            </a:r>
            <a:r>
              <a:rPr lang="en-US" sz="1200" dirty="0" err="1"/>
              <a:t>verdaderas</a:t>
            </a:r>
            <a:r>
              <a:rPr lang="en-US" sz="1200" dirty="0"/>
              <a:t> </a:t>
            </a:r>
            <a:r>
              <a:rPr lang="en-US" sz="1200" dirty="0" err="1"/>
              <a:t>necesidades</a:t>
            </a:r>
            <a:r>
              <a:rPr lang="en-US" sz="1200" dirty="0"/>
              <a:t> del </a:t>
            </a:r>
            <a:r>
              <a:rPr lang="en-US" sz="1200" dirty="0" err="1"/>
              <a:t>cliente</a:t>
            </a:r>
            <a:r>
              <a:rPr lang="en-US" sz="1200" dirty="0"/>
              <a:t>. Un </a:t>
            </a:r>
            <a:r>
              <a:rPr lang="en-US" sz="1200" dirty="0" err="1"/>
              <a:t>equipo</a:t>
            </a:r>
            <a:r>
              <a:rPr lang="en-US" sz="1200" dirty="0"/>
              <a:t> de </a:t>
            </a:r>
            <a:r>
              <a:rPr lang="en-US" sz="1200" dirty="0" err="1"/>
              <a:t>ciencia</a:t>
            </a:r>
            <a:r>
              <a:rPr lang="en-US" sz="1200" dirty="0"/>
              <a:t> de </a:t>
            </a:r>
            <a:r>
              <a:rPr lang="en-US" sz="1200" dirty="0" err="1"/>
              <a:t>datos</a:t>
            </a:r>
            <a:r>
              <a:rPr lang="en-US" sz="1200" dirty="0"/>
              <a:t> no </a:t>
            </a:r>
            <a:r>
              <a:rPr lang="en-US" sz="1200" dirty="0" err="1"/>
              <a:t>va</a:t>
            </a:r>
            <a:r>
              <a:rPr lang="en-US" sz="1200" dirty="0"/>
              <a:t> a </a:t>
            </a:r>
            <a:r>
              <a:rPr lang="en-US" sz="1200" dirty="0" err="1"/>
              <a:t>estandarizar</a:t>
            </a:r>
            <a:r>
              <a:rPr lang="en-US" sz="1200" dirty="0"/>
              <a:t> </a:t>
            </a:r>
            <a:r>
              <a:rPr lang="en-US" sz="1200" dirty="0" err="1"/>
              <a:t>en</a:t>
            </a:r>
            <a:r>
              <a:rPr lang="en-US" sz="1200" dirty="0"/>
              <a:t> </a:t>
            </a:r>
            <a:r>
              <a:rPr lang="en-US" sz="1200" dirty="0" err="1"/>
              <a:t>una</a:t>
            </a:r>
            <a:r>
              <a:rPr lang="en-US" sz="1200" dirty="0"/>
              <a:t> sola </a:t>
            </a:r>
            <a:r>
              <a:rPr lang="en-US" sz="1200" dirty="0" err="1"/>
              <a:t>tecnología</a:t>
            </a:r>
            <a:r>
              <a:rPr lang="en-US" sz="1200" dirty="0"/>
              <a:t> o </a:t>
            </a:r>
            <a:r>
              <a:rPr lang="en-US" sz="1200" dirty="0" err="1"/>
              <a:t>herramienta</a:t>
            </a:r>
            <a:r>
              <a:rPr lang="en-US" sz="1200" dirty="0"/>
              <a:t> - que </a:t>
            </a:r>
            <a:r>
              <a:rPr lang="en-US" sz="1200" dirty="0" err="1"/>
              <a:t>necesitan</a:t>
            </a:r>
            <a:r>
              <a:rPr lang="en-US" sz="1200" dirty="0"/>
              <a:t> </a:t>
            </a:r>
            <a:r>
              <a:rPr lang="en-US" sz="1200" dirty="0" err="1"/>
              <a:t>una</a:t>
            </a:r>
            <a:r>
              <a:rPr lang="en-US" sz="1200" dirty="0"/>
              <a:t> </a:t>
            </a:r>
            <a:r>
              <a:rPr lang="en-US" sz="1200" dirty="0" err="1"/>
              <a:t>plataforma</a:t>
            </a:r>
            <a:r>
              <a:rPr lang="en-US" sz="1200" dirty="0"/>
              <a:t> </a:t>
            </a:r>
            <a:r>
              <a:rPr lang="en-US" sz="1200" dirty="0" err="1"/>
              <a:t>integrada</a:t>
            </a:r>
            <a:r>
              <a:rPr lang="en-US" sz="1200" dirty="0"/>
              <a:t> </a:t>
            </a:r>
            <a:r>
              <a:rPr lang="en-US" sz="1200" dirty="0" err="1"/>
              <a:t>abierta</a:t>
            </a:r>
            <a:r>
              <a:rPr lang="en-US" sz="1200" dirty="0"/>
              <a:t> que se </a:t>
            </a:r>
            <a:r>
              <a:rPr lang="en-US" sz="1200" dirty="0" err="1"/>
              <a:t>adapte</a:t>
            </a:r>
            <a:r>
              <a:rPr lang="en-US" sz="1200" dirty="0"/>
              <a:t> a </a:t>
            </a:r>
            <a:r>
              <a:rPr lang="en-US" sz="1200" dirty="0" err="1"/>
              <a:t>sus</a:t>
            </a:r>
            <a:r>
              <a:rPr lang="en-US" sz="1200" dirty="0"/>
              <a:t> </a:t>
            </a:r>
            <a:r>
              <a:rPr lang="en-US" sz="1200" dirty="0" err="1"/>
              <a:t>diversas</a:t>
            </a:r>
            <a:r>
              <a:rPr lang="en-US" sz="1200" dirty="0"/>
              <a:t> </a:t>
            </a:r>
            <a:r>
              <a:rPr lang="en-US" sz="1200" dirty="0" err="1"/>
              <a:t>necesidades</a:t>
            </a:r>
            <a:r>
              <a:rPr lang="en-US" sz="1200" dirty="0"/>
              <a:t> y </a:t>
            </a:r>
            <a:r>
              <a:rPr lang="en-US" sz="1200" dirty="0" err="1"/>
              <a:t>preferencias</a:t>
            </a:r>
            <a:r>
              <a:rPr lang="en-US" sz="1200" dirty="0"/>
              <a:t> hoy y </a:t>
            </a:r>
            <a:r>
              <a:rPr lang="en-US" sz="1200" dirty="0" err="1"/>
              <a:t>en</a:t>
            </a:r>
            <a:r>
              <a:rPr lang="en-US" sz="1200" dirty="0"/>
              <a:t> el </a:t>
            </a:r>
            <a:r>
              <a:rPr lang="en-US" sz="1200" dirty="0" err="1"/>
              <a:t>futuro</a:t>
            </a:r>
            <a:r>
              <a:rPr lang="en-US" sz="1200" dirty="0"/>
              <a:t>. Para </a:t>
            </a:r>
            <a:r>
              <a:rPr lang="en-US" sz="1200" dirty="0" err="1"/>
              <a:t>ser</a:t>
            </a:r>
            <a:r>
              <a:rPr lang="en-US" sz="1200" dirty="0"/>
              <a:t> </a:t>
            </a:r>
            <a:r>
              <a:rPr lang="en-US" sz="1200" dirty="0" err="1"/>
              <a:t>verdaderamente</a:t>
            </a:r>
            <a:r>
              <a:rPr lang="en-US" sz="1200" dirty="0"/>
              <a:t> </a:t>
            </a:r>
            <a:r>
              <a:rPr lang="en-US" sz="1200" dirty="0" err="1"/>
              <a:t>eficaces</a:t>
            </a:r>
            <a:r>
              <a:rPr lang="en-US" sz="1200" dirty="0"/>
              <a:t>, </a:t>
            </a:r>
            <a:r>
              <a:rPr lang="en-US" sz="1200" dirty="0" err="1"/>
              <a:t>los</a:t>
            </a:r>
            <a:r>
              <a:rPr lang="en-US" sz="1200" dirty="0"/>
              <a:t> </a:t>
            </a:r>
            <a:r>
              <a:rPr lang="en-US" sz="1200" dirty="0" err="1"/>
              <a:t>equipos</a:t>
            </a:r>
            <a:r>
              <a:rPr lang="en-US" sz="1200" dirty="0"/>
              <a:t> de </a:t>
            </a:r>
            <a:r>
              <a:rPr lang="en-US" sz="1200" dirty="0" err="1"/>
              <a:t>ciencia</a:t>
            </a:r>
            <a:r>
              <a:rPr lang="en-US" sz="1200" dirty="0"/>
              <a:t> de </a:t>
            </a:r>
            <a:r>
              <a:rPr lang="en-US" sz="1200" dirty="0" err="1"/>
              <a:t>datos</a:t>
            </a:r>
            <a:r>
              <a:rPr lang="en-US" sz="1200" dirty="0"/>
              <a:t> van a </a:t>
            </a:r>
            <a:r>
              <a:rPr lang="en-US" sz="1200" dirty="0" err="1"/>
              <a:t>necesitar</a:t>
            </a:r>
            <a:r>
              <a:rPr lang="en-US" sz="1200" dirty="0"/>
              <a:t> </a:t>
            </a:r>
            <a:r>
              <a:rPr lang="en-US" sz="1200" dirty="0" err="1"/>
              <a:t>todas</a:t>
            </a:r>
            <a:r>
              <a:rPr lang="en-US" sz="1200" dirty="0"/>
              <a:t> </a:t>
            </a:r>
            <a:r>
              <a:rPr lang="en-US" sz="1200" dirty="0" err="1"/>
              <a:t>sus</a:t>
            </a:r>
            <a:r>
              <a:rPr lang="en-US" sz="1200" dirty="0"/>
              <a:t> </a:t>
            </a:r>
            <a:r>
              <a:rPr lang="en-US" sz="1200" dirty="0" err="1"/>
              <a:t>herramientas</a:t>
            </a:r>
            <a:r>
              <a:rPr lang="en-US" sz="1200" dirty="0"/>
              <a:t> </a:t>
            </a:r>
            <a:r>
              <a:rPr lang="en-US" sz="1200" dirty="0" err="1"/>
              <a:t>en</a:t>
            </a:r>
            <a:r>
              <a:rPr lang="en-US" sz="1200" dirty="0"/>
              <a:t> un solo </a:t>
            </a:r>
            <a:r>
              <a:rPr lang="en-US" sz="1200" dirty="0" err="1"/>
              <a:t>lugar.DSX</a:t>
            </a:r>
            <a:r>
              <a:rPr lang="en-US" sz="1200" dirty="0"/>
              <a:t> </a:t>
            </a:r>
            <a:r>
              <a:rPr lang="en-US" sz="1200" dirty="0" err="1"/>
              <a:t>es</a:t>
            </a:r>
            <a:r>
              <a:rPr lang="en-US" sz="1200" dirty="0"/>
              <a:t> un </a:t>
            </a:r>
            <a:r>
              <a:rPr lang="en-US" sz="1200" dirty="0" err="1"/>
              <a:t>lugar</a:t>
            </a:r>
            <a:r>
              <a:rPr lang="en-US" sz="1200" dirty="0"/>
              <a:t> </a:t>
            </a:r>
            <a:r>
              <a:rPr lang="en-US" sz="1200" dirty="0" err="1"/>
              <a:t>único</a:t>
            </a:r>
            <a:r>
              <a:rPr lang="en-US" sz="1200" dirty="0"/>
              <a:t> para </a:t>
            </a:r>
            <a:r>
              <a:rPr lang="en-US" sz="1200" dirty="0" err="1"/>
              <a:t>aprender</a:t>
            </a:r>
            <a:r>
              <a:rPr lang="en-US" sz="1200" dirty="0"/>
              <a:t>, </a:t>
            </a:r>
            <a:r>
              <a:rPr lang="en-US" sz="1200" dirty="0" err="1"/>
              <a:t>crear</a:t>
            </a:r>
            <a:r>
              <a:rPr lang="en-US" sz="1200" dirty="0"/>
              <a:t> y </a:t>
            </a:r>
            <a:r>
              <a:rPr lang="en-US" sz="1200" dirty="0" err="1"/>
              <a:t>colaborar</a:t>
            </a:r>
            <a:r>
              <a:rPr lang="en-US" sz="1200" dirty="0"/>
              <a:t>. Los </a:t>
            </a:r>
            <a:r>
              <a:rPr lang="en-US" sz="1200" dirty="0" err="1"/>
              <a:t>usuarios</a:t>
            </a:r>
            <a:r>
              <a:rPr lang="en-US" sz="1200" dirty="0"/>
              <a:t> </a:t>
            </a:r>
            <a:r>
              <a:rPr lang="en-US" sz="1200" dirty="0" err="1"/>
              <a:t>pueden</a:t>
            </a:r>
            <a:r>
              <a:rPr lang="en-US" sz="1200" dirty="0"/>
              <a:t> </a:t>
            </a:r>
            <a:r>
              <a:rPr lang="en-US" sz="1200" dirty="0" err="1"/>
              <a:t>unirse</a:t>
            </a:r>
            <a:r>
              <a:rPr lang="en-US" sz="1200" dirty="0"/>
              <a:t> a </a:t>
            </a:r>
            <a:r>
              <a:rPr lang="en-US" sz="1200" dirty="0" err="1"/>
              <a:t>los</a:t>
            </a:r>
            <a:r>
              <a:rPr lang="en-US" sz="1200" dirty="0"/>
              <a:t> 400,000+ </a:t>
            </a:r>
            <a:r>
              <a:rPr lang="en-US" sz="1200" dirty="0" err="1"/>
              <a:t>usuarios</a:t>
            </a:r>
            <a:r>
              <a:rPr lang="en-US" sz="1200" dirty="0"/>
              <a:t> </a:t>
            </a:r>
            <a:r>
              <a:rPr lang="en-US" sz="1200" dirty="0" err="1"/>
              <a:t>registrados</a:t>
            </a:r>
            <a:r>
              <a:rPr lang="en-US" sz="1200" dirty="0"/>
              <a:t> </a:t>
            </a:r>
            <a:r>
              <a:rPr lang="en-US" sz="1200" dirty="0" err="1"/>
              <a:t>en</a:t>
            </a:r>
            <a:r>
              <a:rPr lang="en-US" sz="1200" dirty="0"/>
              <a:t> Big Data University para </a:t>
            </a:r>
            <a:r>
              <a:rPr lang="en-US" sz="1200" dirty="0" err="1"/>
              <a:t>tomar</a:t>
            </a:r>
            <a:r>
              <a:rPr lang="en-US" sz="1200" dirty="0"/>
              <a:t> </a:t>
            </a:r>
            <a:r>
              <a:rPr lang="en-US" sz="1200" dirty="0" err="1"/>
              <a:t>cursos</a:t>
            </a:r>
            <a:r>
              <a:rPr lang="en-US" sz="1200" dirty="0"/>
              <a:t> y </a:t>
            </a:r>
            <a:r>
              <a:rPr lang="en-US" sz="1200" dirty="0" err="1"/>
              <a:t>administrar</a:t>
            </a:r>
            <a:r>
              <a:rPr lang="en-US" sz="1200" dirty="0"/>
              <a:t> un plan de </a:t>
            </a:r>
            <a:r>
              <a:rPr lang="en-US" sz="1200" dirty="0" err="1"/>
              <a:t>estudios</a:t>
            </a:r>
            <a:r>
              <a:rPr lang="en-US" sz="1200" dirty="0"/>
              <a:t> </a:t>
            </a:r>
            <a:r>
              <a:rPr lang="en-US" sz="1200" dirty="0" err="1"/>
              <a:t>personalizado</a:t>
            </a:r>
            <a:r>
              <a:rPr lang="en-US" sz="1200" dirty="0"/>
              <a:t> </a:t>
            </a:r>
            <a:r>
              <a:rPr lang="en-US" sz="1200" dirty="0" err="1"/>
              <a:t>en</a:t>
            </a:r>
            <a:r>
              <a:rPr lang="en-US" sz="1200" dirty="0"/>
              <a:t> Data Science. Los </a:t>
            </a:r>
            <a:r>
              <a:rPr lang="en-US" sz="1200" dirty="0" err="1"/>
              <a:t>usuarios</a:t>
            </a:r>
            <a:r>
              <a:rPr lang="en-US" sz="1200" dirty="0"/>
              <a:t> </a:t>
            </a:r>
            <a:r>
              <a:rPr lang="en-US" sz="1200" dirty="0" err="1"/>
              <a:t>también</a:t>
            </a:r>
            <a:r>
              <a:rPr lang="en-US" sz="1200" dirty="0"/>
              <a:t> </a:t>
            </a:r>
            <a:r>
              <a:rPr lang="en-US" sz="1200" dirty="0" err="1"/>
              <a:t>pueden</a:t>
            </a:r>
            <a:r>
              <a:rPr lang="en-US" sz="1200" dirty="0"/>
              <a:t> </a:t>
            </a:r>
            <a:r>
              <a:rPr lang="en-US" sz="1200" dirty="0" err="1"/>
              <a:t>acceder</a:t>
            </a:r>
            <a:r>
              <a:rPr lang="en-US" sz="1200" dirty="0"/>
              <a:t> a conjuntos de </a:t>
            </a:r>
            <a:r>
              <a:rPr lang="en-US" sz="1200" dirty="0" err="1"/>
              <a:t>datos</a:t>
            </a:r>
            <a:r>
              <a:rPr lang="en-US" sz="1200" dirty="0"/>
              <a:t> </a:t>
            </a:r>
            <a:r>
              <a:rPr lang="en-US" sz="1200" dirty="0" err="1"/>
              <a:t>disponibles</a:t>
            </a:r>
            <a:r>
              <a:rPr lang="en-US" sz="1200" dirty="0"/>
              <a:t> </a:t>
            </a:r>
            <a:r>
              <a:rPr lang="en-US" sz="1200" dirty="0" err="1"/>
              <a:t>libremente</a:t>
            </a:r>
            <a:r>
              <a:rPr lang="en-US" sz="1200" dirty="0"/>
              <a:t>, </a:t>
            </a:r>
            <a:r>
              <a:rPr lang="en-US" sz="1200" dirty="0" err="1"/>
              <a:t>reutilizar</a:t>
            </a:r>
            <a:r>
              <a:rPr lang="en-US" sz="1200" dirty="0"/>
              <a:t> el </a:t>
            </a:r>
            <a:r>
              <a:rPr lang="en-US" sz="1200" dirty="0" err="1"/>
              <a:t>código</a:t>
            </a:r>
            <a:r>
              <a:rPr lang="en-US" sz="1200" dirty="0"/>
              <a:t> </a:t>
            </a:r>
            <a:r>
              <a:rPr lang="en-US" sz="1200" dirty="0" err="1"/>
              <a:t>existente</a:t>
            </a:r>
            <a:r>
              <a:rPr lang="en-US" sz="1200" dirty="0"/>
              <a:t>, leer </a:t>
            </a:r>
            <a:r>
              <a:rPr lang="en-US" sz="1200" dirty="0" err="1"/>
              <a:t>tutoriales</a:t>
            </a:r>
            <a:r>
              <a:rPr lang="en-US" sz="1200" dirty="0"/>
              <a:t> y </a:t>
            </a:r>
            <a:r>
              <a:rPr lang="en-US" sz="1200" dirty="0" err="1"/>
              <a:t>artículos</a:t>
            </a:r>
            <a:r>
              <a:rPr lang="en-US" sz="1200" dirty="0"/>
              <a:t> </a:t>
            </a:r>
            <a:r>
              <a:rPr lang="en-US" sz="1200" dirty="0" err="1"/>
              <a:t>técnicos</a:t>
            </a:r>
            <a:r>
              <a:rPr lang="en-US" sz="1200" dirty="0"/>
              <a:t> de la </a:t>
            </a:r>
            <a:r>
              <a:rPr lang="en-US" sz="1200" dirty="0" err="1"/>
              <a:t>comunidad</a:t>
            </a:r>
            <a:r>
              <a:rPr lang="en-US" sz="1200" dirty="0"/>
              <a:t> de </a:t>
            </a:r>
            <a:r>
              <a:rPr lang="en-US" sz="1200" dirty="0" err="1"/>
              <a:t>ciencias</a:t>
            </a:r>
            <a:r>
              <a:rPr lang="en-US" sz="1200" dirty="0"/>
              <a:t> de la </a:t>
            </a:r>
            <a:r>
              <a:rPr lang="en-US" sz="1200" dirty="0" err="1"/>
              <a:t>información</a:t>
            </a:r>
            <a:r>
              <a:rPr lang="en-US" sz="1200" dirty="0"/>
              <a:t> y </a:t>
            </a:r>
            <a:r>
              <a:rPr lang="en-US" sz="1200" dirty="0" err="1"/>
              <a:t>hacer</a:t>
            </a:r>
            <a:r>
              <a:rPr lang="en-US" sz="1200" dirty="0"/>
              <a:t> </a:t>
            </a:r>
            <a:r>
              <a:rPr lang="en-US" sz="1200" dirty="0" err="1"/>
              <a:t>preguntas</a:t>
            </a:r>
            <a:r>
              <a:rPr lang="en-US" sz="1200" dirty="0"/>
              <a:t> a </a:t>
            </a:r>
            <a:r>
              <a:rPr lang="en-US" sz="1200" dirty="0" err="1"/>
              <a:t>otros</a:t>
            </a:r>
            <a:r>
              <a:rPr lang="en-US" sz="1200" dirty="0"/>
              <a:t> </a:t>
            </a:r>
            <a:r>
              <a:rPr lang="en-US" sz="1200" dirty="0" err="1"/>
              <a:t>profesionales</a:t>
            </a:r>
            <a:r>
              <a:rPr lang="en-US" sz="1200" dirty="0"/>
              <a:t> de </a:t>
            </a:r>
            <a:r>
              <a:rPr lang="en-US" sz="1200" dirty="0" err="1"/>
              <a:t>ciencias</a:t>
            </a:r>
            <a:r>
              <a:rPr lang="en-US" sz="1200" dirty="0"/>
              <a:t> de la </a:t>
            </a:r>
            <a:r>
              <a:rPr lang="en-US" sz="1200" dirty="0" err="1"/>
              <a:t>información.DSX</a:t>
            </a:r>
            <a:r>
              <a:rPr lang="en-US" sz="1200" dirty="0"/>
              <a:t> </a:t>
            </a:r>
            <a:r>
              <a:rPr lang="en-US" sz="1200" dirty="0" err="1"/>
              <a:t>también</a:t>
            </a:r>
            <a:r>
              <a:rPr lang="en-US" sz="1200" dirty="0"/>
              <a:t> </a:t>
            </a:r>
            <a:r>
              <a:rPr lang="en-US" sz="1200" dirty="0" err="1"/>
              <a:t>está</a:t>
            </a:r>
            <a:r>
              <a:rPr lang="en-US" sz="1200" dirty="0"/>
              <a:t> </a:t>
            </a:r>
            <a:r>
              <a:rPr lang="en-US" sz="1200" dirty="0" err="1"/>
              <a:t>firmemente</a:t>
            </a:r>
            <a:r>
              <a:rPr lang="en-US" sz="1200" dirty="0"/>
              <a:t> </a:t>
            </a:r>
            <a:r>
              <a:rPr lang="en-US" sz="1200" dirty="0" err="1"/>
              <a:t>construida</a:t>
            </a:r>
            <a:r>
              <a:rPr lang="en-US" sz="1200" dirty="0"/>
              <a:t> </a:t>
            </a:r>
            <a:r>
              <a:rPr lang="en-US" sz="1200" dirty="0" err="1"/>
              <a:t>en</a:t>
            </a:r>
            <a:r>
              <a:rPr lang="en-US" sz="1200" dirty="0"/>
              <a:t> la </a:t>
            </a:r>
            <a:r>
              <a:rPr lang="en-US" sz="1200" dirty="0" err="1"/>
              <a:t>parte</a:t>
            </a:r>
            <a:r>
              <a:rPr lang="en-US" sz="1200" dirty="0"/>
              <a:t> superior de Spark, </a:t>
            </a:r>
            <a:r>
              <a:rPr lang="en-US" sz="1200" dirty="0" err="1"/>
              <a:t>aprovechando</a:t>
            </a:r>
            <a:r>
              <a:rPr lang="en-US" sz="1200" dirty="0"/>
              <a:t> </a:t>
            </a:r>
            <a:r>
              <a:rPr lang="en-US" sz="1200" dirty="0" err="1"/>
              <a:t>así</a:t>
            </a:r>
            <a:r>
              <a:rPr lang="en-US" sz="1200" dirty="0"/>
              <a:t> la </a:t>
            </a:r>
            <a:r>
              <a:rPr lang="en-US" sz="1200" dirty="0" err="1"/>
              <a:t>inversión</a:t>
            </a:r>
            <a:r>
              <a:rPr lang="en-US" sz="1200" dirty="0"/>
              <a:t> </a:t>
            </a:r>
            <a:r>
              <a:rPr lang="en-US" sz="1200" dirty="0" err="1"/>
              <a:t>líder</a:t>
            </a:r>
            <a:r>
              <a:rPr lang="en-US" sz="1200" dirty="0"/>
              <a:t> </a:t>
            </a:r>
            <a:r>
              <a:rPr lang="en-US" sz="1200" dirty="0" err="1"/>
              <a:t>en</a:t>
            </a:r>
            <a:r>
              <a:rPr lang="en-US" sz="1200" dirty="0"/>
              <a:t> la </a:t>
            </a:r>
            <a:r>
              <a:rPr lang="en-US" sz="1200" dirty="0" err="1"/>
              <a:t>industria</a:t>
            </a:r>
            <a:r>
              <a:rPr lang="en-US" sz="1200" dirty="0"/>
              <a:t> de IBM </a:t>
            </a:r>
            <a:r>
              <a:rPr lang="en-US" sz="1200" dirty="0" err="1"/>
              <a:t>en</a:t>
            </a:r>
            <a:r>
              <a:rPr lang="en-US" sz="1200" dirty="0"/>
              <a:t> Apache Spark y las </a:t>
            </a:r>
            <a:r>
              <a:rPr lang="en-US" sz="1200" dirty="0" err="1"/>
              <a:t>iniciativas</a:t>
            </a:r>
            <a:r>
              <a:rPr lang="en-US" sz="1200" dirty="0"/>
              <a:t> </a:t>
            </a:r>
            <a:r>
              <a:rPr lang="en-US" sz="1200" dirty="0" err="1"/>
              <a:t>relacionadas</a:t>
            </a:r>
            <a:r>
              <a:rPr lang="en-US" sz="1200" dirty="0"/>
              <a:t> con Spark. </a:t>
            </a:r>
            <a:r>
              <a:rPr lang="en-US" sz="1200" dirty="0" err="1"/>
              <a:t>Tenemos</a:t>
            </a:r>
            <a:r>
              <a:rPr lang="en-US" sz="1200" dirty="0"/>
              <a:t> el Spark Technology Center </a:t>
            </a:r>
            <a:r>
              <a:rPr lang="en-US" sz="1200" dirty="0" err="1"/>
              <a:t>en</a:t>
            </a:r>
            <a:r>
              <a:rPr lang="en-US" sz="1200" dirty="0"/>
              <a:t> San Francisco y 3500 </a:t>
            </a:r>
            <a:r>
              <a:rPr lang="en-US" sz="1200" dirty="0" err="1"/>
              <a:t>investigadores</a:t>
            </a:r>
            <a:r>
              <a:rPr lang="en-US" sz="1200" dirty="0"/>
              <a:t> y </a:t>
            </a:r>
            <a:r>
              <a:rPr lang="en-US" sz="1200" dirty="0" err="1"/>
              <a:t>desarrolladores</a:t>
            </a:r>
            <a:r>
              <a:rPr lang="en-US" sz="1200" dirty="0"/>
              <a:t> que </a:t>
            </a:r>
            <a:r>
              <a:rPr lang="en-US" sz="1200" dirty="0" err="1"/>
              <a:t>trabajan</a:t>
            </a:r>
            <a:r>
              <a:rPr lang="en-US" sz="1200" dirty="0"/>
              <a:t> </a:t>
            </a:r>
            <a:r>
              <a:rPr lang="en-US" sz="1200" dirty="0" err="1"/>
              <a:t>en</a:t>
            </a:r>
            <a:r>
              <a:rPr lang="en-US" sz="1200" dirty="0"/>
              <a:t> </a:t>
            </a:r>
            <a:r>
              <a:rPr lang="en-US" sz="1200" dirty="0" err="1"/>
              <a:t>proyectos</a:t>
            </a:r>
            <a:r>
              <a:rPr lang="en-US" sz="1200" dirty="0"/>
              <a:t> </a:t>
            </a:r>
            <a:r>
              <a:rPr lang="en-US" sz="1200" dirty="0" err="1"/>
              <a:t>relacionados</a:t>
            </a:r>
            <a:r>
              <a:rPr lang="en-US" sz="1200" dirty="0"/>
              <a:t> con Spark </a:t>
            </a:r>
            <a:r>
              <a:rPr lang="en-US" sz="1200" dirty="0" err="1"/>
              <a:t>en</a:t>
            </a:r>
            <a:r>
              <a:rPr lang="en-US" sz="1200" dirty="0"/>
              <a:t> </a:t>
            </a:r>
            <a:r>
              <a:rPr lang="en-US" sz="1200" dirty="0" err="1"/>
              <a:t>todo</a:t>
            </a:r>
            <a:r>
              <a:rPr lang="en-US" sz="1200" dirty="0"/>
              <a:t> el </a:t>
            </a:r>
            <a:r>
              <a:rPr lang="en-US" sz="1200" dirty="0" err="1"/>
              <a:t>mundo</a:t>
            </a:r>
            <a:r>
              <a:rPr lang="en-US" sz="1200" dirty="0"/>
              <a:t>. </a:t>
            </a:r>
            <a:r>
              <a:rPr lang="en-US" sz="1200" dirty="0" err="1"/>
              <a:t>Además</a:t>
            </a:r>
            <a:r>
              <a:rPr lang="en-US" sz="1200" dirty="0"/>
              <a:t> de Spark, DSX </a:t>
            </a:r>
            <a:r>
              <a:rPr lang="en-US" sz="1200" dirty="0" err="1"/>
              <a:t>también</a:t>
            </a:r>
            <a:r>
              <a:rPr lang="en-US" sz="1200" dirty="0"/>
              <a:t> </a:t>
            </a:r>
            <a:r>
              <a:rPr lang="en-US" sz="1200" dirty="0" err="1"/>
              <a:t>facilita</a:t>
            </a:r>
            <a:r>
              <a:rPr lang="en-US" sz="1200" dirty="0"/>
              <a:t> la "</a:t>
            </a:r>
            <a:r>
              <a:rPr lang="en-US" sz="1200" dirty="0" err="1"/>
              <a:t>creación</a:t>
            </a:r>
            <a:r>
              <a:rPr lang="en-US" sz="1200" dirty="0"/>
              <a:t>" de </a:t>
            </a:r>
            <a:r>
              <a:rPr lang="en-US" sz="1200" dirty="0" err="1"/>
              <a:t>productos</a:t>
            </a:r>
            <a:r>
              <a:rPr lang="en-US" sz="1200" dirty="0"/>
              <a:t> de </a:t>
            </a:r>
            <a:r>
              <a:rPr lang="en-US" sz="1200" dirty="0" err="1"/>
              <a:t>datos</a:t>
            </a:r>
            <a:r>
              <a:rPr lang="en-US" sz="1200" dirty="0"/>
              <a:t> </a:t>
            </a:r>
            <a:r>
              <a:rPr lang="en-US" sz="1200" dirty="0" err="1"/>
              <a:t>mediante</a:t>
            </a:r>
            <a:r>
              <a:rPr lang="en-US" sz="1200" dirty="0"/>
              <a:t> la </a:t>
            </a:r>
            <a:r>
              <a:rPr lang="en-US" sz="1200" dirty="0" err="1"/>
              <a:t>integración</a:t>
            </a:r>
            <a:r>
              <a:rPr lang="en-US" sz="1200" dirty="0"/>
              <a:t> de las </a:t>
            </a:r>
            <a:r>
              <a:rPr lang="en-US" sz="1200" dirty="0" err="1"/>
              <a:t>herramientas</a:t>
            </a:r>
            <a:r>
              <a:rPr lang="en-US" sz="1200" dirty="0"/>
              <a:t> de </a:t>
            </a:r>
            <a:r>
              <a:rPr lang="en-US" sz="1200" dirty="0" err="1"/>
              <a:t>código</a:t>
            </a:r>
            <a:r>
              <a:rPr lang="en-US" sz="1200" dirty="0"/>
              <a:t> </a:t>
            </a:r>
            <a:r>
              <a:rPr lang="en-US" sz="1200" dirty="0" err="1"/>
              <a:t>abierto</a:t>
            </a:r>
            <a:r>
              <a:rPr lang="en-US" sz="1200" dirty="0"/>
              <a:t>, partner e IBM </a:t>
            </a:r>
            <a:r>
              <a:rPr lang="en-US" sz="1200" dirty="0" err="1"/>
              <a:t>más</a:t>
            </a:r>
            <a:r>
              <a:rPr lang="en-US" sz="1200" dirty="0"/>
              <a:t> </a:t>
            </a:r>
            <a:r>
              <a:rPr lang="en-US" sz="1200" dirty="0" err="1"/>
              <a:t>conocidas</a:t>
            </a:r>
            <a:r>
              <a:rPr lang="en-US" sz="1200" dirty="0"/>
              <a:t> de forma </a:t>
            </a:r>
            <a:r>
              <a:rPr lang="en-US" sz="1200" dirty="0" err="1"/>
              <a:t>segura</a:t>
            </a:r>
            <a:r>
              <a:rPr lang="en-US" sz="1200" dirty="0"/>
              <a:t> y </a:t>
            </a:r>
            <a:r>
              <a:rPr lang="en-US" sz="1200" dirty="0" err="1"/>
              <a:t>gobernada</a:t>
            </a:r>
            <a:r>
              <a:rPr lang="en-US" sz="1200" dirty="0"/>
              <a:t>. La </a:t>
            </a:r>
            <a:r>
              <a:rPr lang="en-US" sz="1200" dirty="0" err="1"/>
              <a:t>experiencia</a:t>
            </a:r>
            <a:r>
              <a:rPr lang="en-US" sz="1200" dirty="0"/>
              <a:t> de la </a:t>
            </a:r>
            <a:r>
              <a:rPr lang="en-US" sz="1200" dirty="0" err="1"/>
              <a:t>ciencia</a:t>
            </a:r>
            <a:r>
              <a:rPr lang="en-US" sz="1200" dirty="0"/>
              <a:t> de </a:t>
            </a:r>
            <a:r>
              <a:rPr lang="en-US" sz="1200" dirty="0" err="1"/>
              <a:t>datos</a:t>
            </a:r>
            <a:r>
              <a:rPr lang="en-US" sz="1200" dirty="0"/>
              <a:t> </a:t>
            </a:r>
            <a:r>
              <a:rPr lang="en-US" sz="1200" dirty="0" err="1"/>
              <a:t>es</a:t>
            </a:r>
            <a:r>
              <a:rPr lang="en-US" sz="1200" dirty="0"/>
              <a:t> </a:t>
            </a:r>
            <a:r>
              <a:rPr lang="en-US" sz="1200" dirty="0" err="1"/>
              <a:t>mucho</a:t>
            </a:r>
            <a:r>
              <a:rPr lang="en-US" sz="1200" dirty="0"/>
              <a:t> </a:t>
            </a:r>
            <a:r>
              <a:rPr lang="en-US" sz="1200" dirty="0" err="1"/>
              <a:t>más</a:t>
            </a:r>
            <a:r>
              <a:rPr lang="en-US" sz="1200" dirty="0"/>
              <a:t> que "</a:t>
            </a:r>
            <a:r>
              <a:rPr lang="en-US" sz="1200" dirty="0" err="1"/>
              <a:t>herramientas</a:t>
            </a:r>
            <a:r>
              <a:rPr lang="en-US" sz="1200" dirty="0"/>
              <a:t> de IBM". Se </a:t>
            </a:r>
            <a:r>
              <a:rPr lang="en-US" sz="1200" dirty="0" err="1"/>
              <a:t>trata</a:t>
            </a:r>
            <a:r>
              <a:rPr lang="en-US" sz="1200" dirty="0"/>
              <a:t> de </a:t>
            </a:r>
            <a:r>
              <a:rPr lang="en-US" sz="1200" dirty="0" err="1"/>
              <a:t>tener</a:t>
            </a:r>
            <a:r>
              <a:rPr lang="en-US" sz="1200" dirty="0"/>
              <a:t> </a:t>
            </a:r>
            <a:r>
              <a:rPr lang="en-US" sz="1200" dirty="0" err="1"/>
              <a:t>una</a:t>
            </a:r>
            <a:r>
              <a:rPr lang="en-US" sz="1200" dirty="0"/>
              <a:t> </a:t>
            </a:r>
            <a:r>
              <a:rPr lang="en-US" sz="1200" dirty="0" err="1"/>
              <a:t>oferta</a:t>
            </a:r>
            <a:r>
              <a:rPr lang="en-US" sz="1200" dirty="0"/>
              <a:t> </a:t>
            </a:r>
            <a:r>
              <a:rPr lang="en-US" sz="1200" dirty="0" err="1"/>
              <a:t>completa</a:t>
            </a:r>
            <a:r>
              <a:rPr lang="en-US" sz="1200" dirty="0"/>
              <a:t> para </a:t>
            </a:r>
            <a:r>
              <a:rPr lang="en-US" sz="1200" dirty="0" err="1"/>
              <a:t>satisfacer</a:t>
            </a:r>
            <a:r>
              <a:rPr lang="en-US" sz="1200" dirty="0"/>
              <a:t> las </a:t>
            </a:r>
            <a:r>
              <a:rPr lang="en-US" sz="1200" dirty="0" err="1"/>
              <a:t>necesidades</a:t>
            </a:r>
            <a:r>
              <a:rPr lang="en-US" sz="1200" dirty="0"/>
              <a:t> </a:t>
            </a:r>
            <a:r>
              <a:rPr lang="en-US" sz="1200" dirty="0" err="1"/>
              <a:t>reales</a:t>
            </a:r>
            <a:r>
              <a:rPr lang="en-US" sz="1200" dirty="0"/>
              <a:t> de las </a:t>
            </a:r>
            <a:r>
              <a:rPr lang="en-US" sz="1200" dirty="0" err="1"/>
              <a:t>organizaciones</a:t>
            </a:r>
            <a:r>
              <a:rPr lang="en-US" sz="1200" dirty="0"/>
              <a:t> de </a:t>
            </a:r>
            <a:r>
              <a:rPr lang="en-US" sz="1200" dirty="0" err="1"/>
              <a:t>ciencia</a:t>
            </a:r>
            <a:r>
              <a:rPr lang="en-US" sz="1200" dirty="0"/>
              <a:t> de </a:t>
            </a:r>
            <a:r>
              <a:rPr lang="en-US" sz="1200" dirty="0" err="1"/>
              <a:t>datos</a:t>
            </a:r>
            <a:r>
              <a:rPr lang="en-US" sz="1200" dirty="0"/>
              <a:t> de </a:t>
            </a:r>
            <a:r>
              <a:rPr lang="en-US" sz="1200" dirty="0" err="1"/>
              <a:t>hoy.La</a:t>
            </a:r>
            <a:r>
              <a:rPr lang="en-US" sz="1200" dirty="0"/>
              <a:t> </a:t>
            </a:r>
            <a:r>
              <a:rPr lang="en-US" sz="1200" dirty="0" err="1"/>
              <a:t>colaboración</a:t>
            </a:r>
            <a:r>
              <a:rPr lang="en-US" sz="1200" dirty="0"/>
              <a:t> </a:t>
            </a:r>
            <a:r>
              <a:rPr lang="en-US" sz="1200" dirty="0" err="1"/>
              <a:t>es</a:t>
            </a:r>
            <a:r>
              <a:rPr lang="en-US" sz="1200" dirty="0"/>
              <a:t> un </a:t>
            </a:r>
            <a:r>
              <a:rPr lang="en-US" sz="1200" dirty="0" err="1"/>
              <a:t>ciudadano</a:t>
            </a:r>
            <a:r>
              <a:rPr lang="en-US" sz="1200" dirty="0"/>
              <a:t> de </a:t>
            </a:r>
            <a:r>
              <a:rPr lang="en-US" sz="1200" dirty="0" err="1"/>
              <a:t>primera</a:t>
            </a:r>
            <a:r>
              <a:rPr lang="en-US" sz="1200" dirty="0"/>
              <a:t> </a:t>
            </a:r>
            <a:r>
              <a:rPr lang="en-US" sz="1200" dirty="0" err="1"/>
              <a:t>clase</a:t>
            </a:r>
            <a:r>
              <a:rPr lang="en-US" sz="1200" dirty="0"/>
              <a:t> </a:t>
            </a:r>
            <a:r>
              <a:rPr lang="en-US" sz="1200" dirty="0" err="1"/>
              <a:t>en</a:t>
            </a:r>
            <a:r>
              <a:rPr lang="en-US" sz="1200" dirty="0"/>
              <a:t> DSX. Los </a:t>
            </a:r>
            <a:r>
              <a:rPr lang="en-US" sz="1200" dirty="0" err="1"/>
              <a:t>usuarios</a:t>
            </a:r>
            <a:r>
              <a:rPr lang="en-US" sz="1200" dirty="0"/>
              <a:t> </a:t>
            </a:r>
            <a:r>
              <a:rPr lang="en-US" sz="1200" dirty="0" err="1"/>
              <a:t>pueden</a:t>
            </a:r>
            <a:r>
              <a:rPr lang="en-US" sz="1200" dirty="0"/>
              <a:t> </a:t>
            </a:r>
            <a:r>
              <a:rPr lang="en-US" sz="1200" dirty="0" err="1"/>
              <a:t>administrar</a:t>
            </a:r>
            <a:r>
              <a:rPr lang="en-US" sz="1200" dirty="0"/>
              <a:t> </a:t>
            </a:r>
            <a:r>
              <a:rPr lang="en-US" sz="1200" dirty="0" err="1"/>
              <a:t>los</a:t>
            </a:r>
            <a:r>
              <a:rPr lang="en-US" sz="1200" dirty="0"/>
              <a:t> </a:t>
            </a:r>
            <a:r>
              <a:rPr lang="en-US" sz="1200" dirty="0" err="1"/>
              <a:t>activos</a:t>
            </a:r>
            <a:r>
              <a:rPr lang="en-US" sz="1200" dirty="0"/>
              <a:t> del </a:t>
            </a:r>
            <a:r>
              <a:rPr lang="en-US" sz="1200" dirty="0" err="1"/>
              <a:t>proyecto</a:t>
            </a:r>
            <a:r>
              <a:rPr lang="en-US" sz="1200" dirty="0"/>
              <a:t> y la </a:t>
            </a:r>
            <a:r>
              <a:rPr lang="en-US" sz="1200" dirty="0" err="1"/>
              <a:t>colaboración</a:t>
            </a:r>
            <a:r>
              <a:rPr lang="en-US" sz="1200" dirty="0"/>
              <a:t> de </a:t>
            </a:r>
            <a:r>
              <a:rPr lang="en-US" sz="1200" dirty="0" err="1"/>
              <a:t>los</a:t>
            </a:r>
            <a:r>
              <a:rPr lang="en-US" sz="1200" dirty="0"/>
              <a:t> </a:t>
            </a:r>
            <a:r>
              <a:rPr lang="en-US" sz="1200" dirty="0" err="1"/>
              <a:t>usuarios</a:t>
            </a:r>
            <a:r>
              <a:rPr lang="en-US" sz="1200" dirty="0"/>
              <a:t> con </a:t>
            </a:r>
            <a:r>
              <a:rPr lang="en-US" sz="1200" dirty="0" err="1"/>
              <a:t>facilidad</a:t>
            </a:r>
            <a:r>
              <a:rPr lang="en-US" sz="1200" dirty="0"/>
              <a:t>. </a:t>
            </a:r>
            <a:r>
              <a:rPr lang="en-US" sz="1200" dirty="0" err="1"/>
              <a:t>También</a:t>
            </a:r>
            <a:r>
              <a:rPr lang="en-US" sz="1200" dirty="0"/>
              <a:t> hay </a:t>
            </a:r>
            <a:r>
              <a:rPr lang="en-US" sz="1200" dirty="0" err="1"/>
              <a:t>funciones</a:t>
            </a:r>
            <a:r>
              <a:rPr lang="en-US" sz="1200" dirty="0"/>
              <a:t> </a:t>
            </a:r>
            <a:r>
              <a:rPr lang="en-US" sz="1200" dirty="0" err="1"/>
              <a:t>sociales</a:t>
            </a:r>
            <a:r>
              <a:rPr lang="en-US" sz="1200" dirty="0"/>
              <a:t> </a:t>
            </a:r>
            <a:r>
              <a:rPr lang="en-US" sz="1200" dirty="0" err="1"/>
              <a:t>incorporadas</a:t>
            </a:r>
            <a:r>
              <a:rPr lang="en-US" sz="1200" dirty="0"/>
              <a:t> para </a:t>
            </a:r>
            <a:r>
              <a:rPr lang="en-US" sz="1200" dirty="0" err="1"/>
              <a:t>compartir</a:t>
            </a:r>
            <a:r>
              <a:rPr lang="en-US" sz="1200" dirty="0"/>
              <a:t>, </a:t>
            </a:r>
            <a:r>
              <a:rPr lang="en-US" sz="1200" dirty="0" err="1"/>
              <a:t>bifurcar</a:t>
            </a:r>
            <a:r>
              <a:rPr lang="en-US" sz="1200" dirty="0"/>
              <a:t> y </a:t>
            </a:r>
            <a:r>
              <a:rPr lang="en-US" sz="1200" dirty="0" err="1"/>
              <a:t>reutilizar</a:t>
            </a:r>
            <a:r>
              <a:rPr lang="en-US" sz="1200" dirty="0"/>
              <a:t> </a:t>
            </a:r>
            <a:r>
              <a:rPr lang="en-US" sz="1200" dirty="0" err="1"/>
              <a:t>activos</a:t>
            </a:r>
            <a:r>
              <a:rPr lang="en-US" sz="1200" dirty="0"/>
              <a:t>. Este </a:t>
            </a:r>
            <a:r>
              <a:rPr lang="en-US" sz="1200" dirty="0" err="1"/>
              <a:t>es</a:t>
            </a:r>
            <a:r>
              <a:rPr lang="en-US" sz="1200" dirty="0"/>
              <a:t> un </a:t>
            </a:r>
            <a:r>
              <a:rPr lang="en-US" sz="1200" dirty="0" err="1"/>
              <a:t>punto</a:t>
            </a:r>
            <a:r>
              <a:rPr lang="en-US" sz="1200" dirty="0"/>
              <a:t> de dolor </a:t>
            </a:r>
            <a:r>
              <a:rPr lang="en-US" sz="1200" dirty="0" err="1"/>
              <a:t>importante</a:t>
            </a:r>
            <a:r>
              <a:rPr lang="en-US" sz="1200" dirty="0"/>
              <a:t> para </a:t>
            </a:r>
            <a:r>
              <a:rPr lang="en-US" sz="1200" dirty="0" err="1"/>
              <a:t>cualquier</a:t>
            </a:r>
            <a:r>
              <a:rPr lang="en-US" sz="1200" dirty="0"/>
              <a:t> </a:t>
            </a:r>
            <a:r>
              <a:rPr lang="en-US" sz="1200" dirty="0" err="1"/>
              <a:t>empresa</a:t>
            </a:r>
            <a:r>
              <a:rPr lang="en-US" sz="1200" dirty="0"/>
              <a:t> </a:t>
            </a:r>
            <a:r>
              <a:rPr lang="en-US" sz="1200" dirty="0" err="1"/>
              <a:t>grande</a:t>
            </a:r>
            <a:r>
              <a:rPr lang="en-US" sz="1200" dirty="0"/>
              <a:t>.</a:t>
            </a:r>
            <a:endParaRPr lang="en-US" dirty="0"/>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6</a:t>
            </a:fld>
            <a:endParaRPr lang="es-ES"/>
          </a:p>
        </p:txBody>
      </p:sp>
    </p:spTree>
    <p:extLst>
      <p:ext uri="{BB962C8B-B14F-4D97-AF65-F5344CB8AC3E}">
        <p14:creationId xmlns:p14="http://schemas.microsoft.com/office/powerpoint/2010/main" val="3121855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Arial" panose="020B0604020202020204" pitchFamily="34" charset="0"/>
                <a:cs typeface="Arial" panose="020B0604020202020204" pitchFamily="34" charset="0"/>
              </a:rPr>
              <a:t>A </a:t>
            </a:r>
            <a:r>
              <a:rPr lang="en-US" altLang="en-US" sz="1200" dirty="0" err="1">
                <a:latin typeface="Arial" panose="020B0604020202020204" pitchFamily="34" charset="0"/>
                <a:cs typeface="Arial" panose="020B0604020202020204" pitchFamily="34" charset="0"/>
              </a:rPr>
              <a:t>través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la </a:t>
            </a:r>
            <a:r>
              <a:rPr lang="en-US" altLang="en-US" sz="1200" dirty="0" err="1">
                <a:latin typeface="Arial" panose="020B0604020202020204" pitchFamily="34" charset="0"/>
                <a:cs typeface="Arial" panose="020B0604020202020204" pitchFamily="34" charset="0"/>
              </a:rPr>
              <a:t>plataforma</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Watson, DSX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instalaciones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primeras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columnas</a:t>
            </a:r>
            <a:r>
              <a:rPr lang="en-US" altLang="en-US" sz="1200" dirty="0">
                <a:latin typeface="Arial" panose="020B0604020202020204" pitchFamily="34" charset="0"/>
                <a:cs typeface="Arial" panose="020B0604020202020204" pitchFamily="34" charset="0"/>
              </a:rPr>
              <a:t> del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Un </a:t>
            </a:r>
            <a:r>
              <a:rPr lang="en-US" altLang="en-US" sz="1200" dirty="0" err="1">
                <a:latin typeface="Arial" panose="020B0604020202020204" pitchFamily="34" charset="0"/>
                <a:cs typeface="Arial" panose="020B0604020202020204" pitchFamily="34" charset="0"/>
              </a:rPr>
              <a:t>patrón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común</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sería</a:t>
            </a:r>
            <a:r>
              <a:rPr lang="en-US" altLang="en-US" sz="1200" dirty="0">
                <a:latin typeface="Arial" panose="020B0604020202020204" pitchFamily="34" charset="0"/>
                <a:cs typeface="Arial" panose="020B0604020202020204" pitchFamily="34" charset="0"/>
              </a:rPr>
              <a:t> mover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estas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las </a:t>
            </a:r>
            <a:r>
              <a:rPr lang="en-US" altLang="en-US" sz="1200" dirty="0" err="1">
                <a:latin typeface="Arial" panose="020B0604020202020204" pitchFamily="34" charset="0"/>
                <a:cs typeface="Arial" panose="020B0604020202020204" pitchFamily="34" charset="0"/>
              </a:rPr>
              <a:t>premisas</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Bluemix Object Storage </a:t>
            </a:r>
            <a:r>
              <a:rPr lang="en-US" altLang="en-US" sz="1200" dirty="0" err="1">
                <a:latin typeface="Arial" panose="020B0604020202020204" pitchFamily="34" charset="0"/>
                <a:cs typeface="Arial" panose="020B0604020202020204" pitchFamily="34" charset="0"/>
              </a:rPr>
              <a:t>como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almacén</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datos</a:t>
            </a:r>
            <a:r>
              <a:rPr lang="en-US" altLang="en-US" sz="1200" dirty="0">
                <a:latin typeface="Arial" panose="020B0604020202020204" pitchFamily="34" charset="0"/>
                <a:cs typeface="Arial" panose="020B0604020202020204" pitchFamily="34" charset="0"/>
              </a:rPr>
              <a:t> para el </a:t>
            </a:r>
            <a:r>
              <a:rPr lang="en-US" altLang="en-US" sz="1200" dirty="0" err="1">
                <a:latin typeface="Arial" panose="020B0604020202020204" pitchFamily="34" charset="0"/>
                <a:cs typeface="Arial" panose="020B0604020202020204" pitchFamily="34" charset="0"/>
              </a:rPr>
              <a:t>servicio</a:t>
            </a:r>
            <a:r>
              <a:rPr lang="en-US" altLang="en-US" sz="1200" dirty="0">
                <a:latin typeface="Arial" panose="020B0604020202020204" pitchFamily="34" charset="0"/>
                <a:cs typeface="Arial" panose="020B0604020202020204" pitchFamily="34" charset="0"/>
              </a:rPr>
              <a:t> Bluemix Spark (IBM Analytics para Apache Spark).Watson Data Platform </a:t>
            </a:r>
            <a:r>
              <a:rPr lang="en-US" altLang="en-US" sz="1200" dirty="0" err="1">
                <a:latin typeface="Arial" panose="020B0604020202020204" pitchFamily="34" charset="0"/>
                <a:cs typeface="Arial" panose="020B0604020202020204" pitchFamily="34" charset="0"/>
              </a:rPr>
              <a:t>admite</a:t>
            </a:r>
            <a:r>
              <a:rPr lang="en-US" altLang="en-US" sz="1200" dirty="0">
                <a:latin typeface="Arial" panose="020B0604020202020204" pitchFamily="34" charset="0"/>
                <a:cs typeface="Arial" panose="020B0604020202020204" pitchFamily="34" charset="0"/>
              </a:rPr>
              <a:t> la </a:t>
            </a:r>
            <a:r>
              <a:rPr lang="en-US" altLang="en-US" sz="1200" dirty="0" err="1">
                <a:latin typeface="Arial" panose="020B0604020202020204" pitchFamily="34" charset="0"/>
                <a:cs typeface="Arial" panose="020B0604020202020204" pitchFamily="34" charset="0"/>
              </a:rPr>
              <a:t>nube</a:t>
            </a:r>
            <a:r>
              <a:rPr lang="en-US" altLang="en-US" sz="1200" dirty="0">
                <a:latin typeface="Arial" panose="020B0604020202020204" pitchFamily="34" charset="0"/>
                <a:cs typeface="Arial" panose="020B0604020202020204" pitchFamily="34" charset="0"/>
              </a:rPr>
              <a:t> y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conectores</a:t>
            </a:r>
            <a:r>
              <a:rPr lang="en-US" altLang="en-US" sz="1200" dirty="0">
                <a:latin typeface="Arial" panose="020B0604020202020204" pitchFamily="34" charset="0"/>
                <a:cs typeface="Arial" panose="020B0604020202020204" pitchFamily="34" charset="0"/>
              </a:rPr>
              <a:t> de </a:t>
            </a:r>
            <a:r>
              <a:rPr lang="en-US" altLang="en-US" sz="1200" dirty="0" err="1">
                <a:latin typeface="Arial" panose="020B0604020202020204" pitchFamily="34" charset="0"/>
                <a:cs typeface="Arial" panose="020B0604020202020204" pitchFamily="34" charset="0"/>
              </a:rPr>
              <a:t>origen</a:t>
            </a:r>
            <a:r>
              <a:rPr lang="en-US" altLang="en-US" sz="1200" dirty="0">
                <a:latin typeface="Arial" panose="020B0604020202020204" pitchFamily="34" charset="0"/>
                <a:cs typeface="Arial" panose="020B0604020202020204" pitchFamily="34" charset="0"/>
              </a:rPr>
              <a:t> y de </a:t>
            </a:r>
            <a:r>
              <a:rPr lang="en-US" altLang="en-US" sz="1200" dirty="0" err="1">
                <a:latin typeface="Arial" panose="020B0604020202020204" pitchFamily="34" charset="0"/>
                <a:cs typeface="Arial" panose="020B0604020202020204" pitchFamily="34" charset="0"/>
              </a:rPr>
              <a:t>destino</a:t>
            </a:r>
            <a:r>
              <a:rPr lang="en-US" altLang="en-US" sz="1200" dirty="0">
                <a:latin typeface="Arial" panose="020B0604020202020204" pitchFamily="34" charset="0"/>
                <a:cs typeface="Arial" panose="020B0604020202020204" pitchFamily="34" charset="0"/>
              </a:rPr>
              <a:t> locales </a:t>
            </a:r>
            <a:r>
              <a:rPr lang="en-US" altLang="en-US" sz="1200" dirty="0" err="1">
                <a:latin typeface="Arial" panose="020B0604020202020204" pitchFamily="34" charset="0"/>
                <a:cs typeface="Arial" panose="020B0604020202020204" pitchFamily="34" charset="0"/>
              </a:rPr>
              <a:t>enumerados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en</a:t>
            </a:r>
            <a:r>
              <a:rPr lang="en-US" altLang="en-US" sz="1200" dirty="0">
                <a:latin typeface="Arial" panose="020B0604020202020204" pitchFamily="34" charset="0"/>
                <a:cs typeface="Arial" panose="020B0604020202020204" pitchFamily="34" charset="0"/>
              </a:rPr>
              <a:t> el </a:t>
            </a:r>
            <a:r>
              <a:rPr lang="en-US" altLang="en-US" sz="1200" dirty="0" err="1">
                <a:latin typeface="Arial" panose="020B0604020202020204" pitchFamily="34" charset="0"/>
                <a:cs typeface="Arial" panose="020B0604020202020204" pitchFamily="34" charset="0"/>
              </a:rPr>
              <a:t>gráfico</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Todos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los</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objetivos</a:t>
            </a:r>
            <a:r>
              <a:rPr lang="en-US" altLang="en-US" sz="1200" dirty="0">
                <a:latin typeface="Arial" panose="020B0604020202020204" pitchFamily="34" charset="0"/>
                <a:cs typeface="Arial" panose="020B0604020202020204" pitchFamily="34" charset="0"/>
              </a:rPr>
              <a:t> compatibles son compatibles con </a:t>
            </a:r>
            <a:r>
              <a:rPr lang="en-US" altLang="en-US" sz="1200" dirty="0" err="1">
                <a:latin typeface="Arial" panose="020B0604020202020204" pitchFamily="34" charset="0"/>
                <a:cs typeface="Arial" panose="020B0604020202020204" pitchFamily="34" charset="0"/>
              </a:rPr>
              <a:t>cada</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fuente</a:t>
            </a:r>
            <a:r>
              <a:rPr lang="en-US" altLang="en-US" sz="1200" dirty="0">
                <a:latin typeface="Arial" panose="020B0604020202020204" pitchFamily="34" charset="0"/>
                <a:cs typeface="Arial" panose="020B0604020202020204" pitchFamily="34" charset="0"/>
              </a:rPr>
              <a:t> </a:t>
            </a:r>
            <a:r>
              <a:rPr lang="en-US" altLang="en-US" sz="1200" dirty="0" err="1">
                <a:latin typeface="Arial" panose="020B0604020202020204" pitchFamily="34" charset="0"/>
                <a:cs typeface="Arial" panose="020B0604020202020204" pitchFamily="34" charset="0"/>
              </a:rPr>
              <a:t>incluida</a:t>
            </a:r>
            <a:r>
              <a:rPr lang="en-US" altLang="en-US" sz="12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r>
              <a:rPr lang="es-ES" dirty="0"/>
              <a:t>Big SQL</a:t>
            </a:r>
          </a:p>
          <a:p>
            <a:r>
              <a:rPr lang="es-ES" dirty="0"/>
              <a:t>Db2 </a:t>
            </a:r>
            <a:r>
              <a:rPr lang="es-ES" dirty="0" err="1"/>
              <a:t>Warehouse</a:t>
            </a:r>
            <a:r>
              <a:rPr lang="es-ES" dirty="0"/>
              <a:t> </a:t>
            </a:r>
            <a:r>
              <a:rPr lang="es-ES" dirty="0" err="1"/>
              <a:t>on</a:t>
            </a:r>
            <a:r>
              <a:rPr lang="es-ES" dirty="0"/>
              <a:t> Cloud</a:t>
            </a:r>
          </a:p>
          <a:p>
            <a:r>
              <a:rPr lang="es-ES" dirty="0"/>
              <a:t>Db2 </a:t>
            </a:r>
            <a:r>
              <a:rPr lang="es-ES" dirty="0" err="1"/>
              <a:t>for</a:t>
            </a:r>
            <a:r>
              <a:rPr lang="es-ES" dirty="0"/>
              <a:t> Linux, UNIX, and Windows</a:t>
            </a:r>
          </a:p>
          <a:p>
            <a:r>
              <a:rPr lang="es-ES" dirty="0"/>
              <a:t>DB2 </a:t>
            </a:r>
            <a:r>
              <a:rPr lang="es-ES" dirty="0" err="1"/>
              <a:t>for</a:t>
            </a:r>
            <a:r>
              <a:rPr lang="es-ES" dirty="0"/>
              <a:t> z/OS</a:t>
            </a:r>
          </a:p>
          <a:p>
            <a:r>
              <a:rPr lang="es-ES" dirty="0" err="1"/>
              <a:t>Hive</a:t>
            </a:r>
            <a:r>
              <a:rPr lang="es-ES" dirty="0"/>
              <a:t> </a:t>
            </a:r>
            <a:r>
              <a:rPr lang="es-ES" dirty="0" err="1"/>
              <a:t>for</a:t>
            </a:r>
            <a:r>
              <a:rPr lang="es-ES" dirty="0"/>
              <a:t> HDP</a:t>
            </a:r>
          </a:p>
          <a:p>
            <a:r>
              <a:rPr lang="es-ES" dirty="0"/>
              <a:t>HDFS </a:t>
            </a:r>
            <a:r>
              <a:rPr lang="es-ES" dirty="0" err="1"/>
              <a:t>for</a:t>
            </a:r>
            <a:r>
              <a:rPr lang="es-ES" dirty="0"/>
              <a:t> HDP</a:t>
            </a:r>
          </a:p>
          <a:p>
            <a:r>
              <a:rPr lang="es-ES" dirty="0" err="1"/>
              <a:t>Hive</a:t>
            </a:r>
            <a:r>
              <a:rPr lang="es-ES" dirty="0"/>
              <a:t> </a:t>
            </a:r>
            <a:r>
              <a:rPr lang="es-ES" dirty="0" err="1"/>
              <a:t>for</a:t>
            </a:r>
            <a:r>
              <a:rPr lang="es-ES" dirty="0"/>
              <a:t> Cloudera (CDH)</a:t>
            </a:r>
          </a:p>
          <a:p>
            <a:r>
              <a:rPr lang="es-ES" dirty="0"/>
              <a:t>HDFS </a:t>
            </a:r>
            <a:r>
              <a:rPr lang="es-ES" dirty="0" err="1"/>
              <a:t>for</a:t>
            </a:r>
            <a:r>
              <a:rPr lang="es-ES" dirty="0"/>
              <a:t> Cloudera (CDH)</a:t>
            </a:r>
          </a:p>
          <a:p>
            <a:r>
              <a:rPr lang="es-ES" dirty="0"/>
              <a:t>Informix</a:t>
            </a:r>
          </a:p>
          <a:p>
            <a:r>
              <a:rPr lang="es-ES" dirty="0" err="1"/>
              <a:t>Netezza</a:t>
            </a:r>
            <a:endParaRPr lang="es-ES" dirty="0"/>
          </a:p>
          <a:p>
            <a:r>
              <a:rPr lang="es-ES" dirty="0"/>
              <a:t>Oracle</a:t>
            </a:r>
          </a:p>
          <a:p>
            <a:r>
              <a:rPr lang="es-ES" dirty="0" err="1"/>
              <a:t>To</a:t>
            </a:r>
            <a:r>
              <a:rPr lang="es-ES" dirty="0"/>
              <a:t> </a:t>
            </a:r>
            <a:r>
              <a:rPr lang="es-ES" dirty="0" err="1"/>
              <a:t>access</a:t>
            </a:r>
            <a:r>
              <a:rPr lang="es-ES" dirty="0"/>
              <a:t> data </a:t>
            </a:r>
            <a:r>
              <a:rPr lang="es-ES" dirty="0" err="1"/>
              <a:t>from</a:t>
            </a:r>
            <a:r>
              <a:rPr lang="es-ES" dirty="0"/>
              <a:t> a </a:t>
            </a:r>
            <a:r>
              <a:rPr lang="es-ES" dirty="0" err="1"/>
              <a:t>database</a:t>
            </a:r>
            <a:r>
              <a:rPr lang="es-ES" dirty="0"/>
              <a:t> </a:t>
            </a:r>
            <a:r>
              <a:rPr lang="es-ES" dirty="0" err="1"/>
              <a:t>that</a:t>
            </a:r>
            <a:r>
              <a:rPr lang="es-ES" dirty="0"/>
              <a:t> </a:t>
            </a:r>
            <a:r>
              <a:rPr lang="es-ES" dirty="0" err="1"/>
              <a:t>is</a:t>
            </a:r>
            <a:r>
              <a:rPr lang="es-ES" dirty="0"/>
              <a:t> </a:t>
            </a:r>
            <a:r>
              <a:rPr lang="es-ES" dirty="0" err="1"/>
              <a:t>not</a:t>
            </a:r>
            <a:r>
              <a:rPr lang="es-ES" dirty="0"/>
              <a:t> </a:t>
            </a:r>
            <a:r>
              <a:rPr lang="es-ES" dirty="0" err="1"/>
              <a:t>on</a:t>
            </a:r>
            <a:r>
              <a:rPr lang="es-ES" dirty="0"/>
              <a:t> </a:t>
            </a:r>
            <a:r>
              <a:rPr lang="es-ES" dirty="0" err="1"/>
              <a:t>this</a:t>
            </a:r>
            <a:r>
              <a:rPr lang="es-ES" dirty="0"/>
              <a:t> </a:t>
            </a:r>
            <a:r>
              <a:rPr lang="es-ES" dirty="0" err="1"/>
              <a:t>list</a:t>
            </a:r>
            <a:r>
              <a:rPr lang="es-ES" dirty="0"/>
              <a:t>, </a:t>
            </a:r>
            <a:r>
              <a:rPr lang="es-ES" dirty="0" err="1"/>
              <a:t>see</a:t>
            </a:r>
            <a:r>
              <a:rPr lang="es-ES" dirty="0"/>
              <a:t> </a:t>
            </a:r>
            <a:r>
              <a:rPr lang="es-ES" dirty="0" err="1">
                <a:hlinkClick r:id="rId3"/>
              </a:rPr>
              <a:t>Import</a:t>
            </a:r>
            <a:r>
              <a:rPr lang="es-ES" dirty="0">
                <a:hlinkClick r:id="rId3"/>
              </a:rPr>
              <a:t> a JDBC driver</a:t>
            </a:r>
            <a:r>
              <a:rPr lang="es-ES" dirty="0"/>
              <a:t> and </a:t>
            </a:r>
            <a:r>
              <a:rPr lang="es-ES" dirty="0">
                <a:hlinkClick r:id="rId4"/>
              </a:rPr>
              <a:t>Access data in </a:t>
            </a:r>
            <a:r>
              <a:rPr lang="es-ES" dirty="0" err="1">
                <a:hlinkClick r:id="rId4"/>
              </a:rPr>
              <a:t>relational</a:t>
            </a:r>
            <a:r>
              <a:rPr lang="es-ES" dirty="0">
                <a:hlinkClick r:id="rId4"/>
              </a:rPr>
              <a:t> </a:t>
            </a:r>
            <a:r>
              <a:rPr lang="es-ES" dirty="0" err="1">
                <a:hlinkClick r:id="rId4"/>
              </a:rPr>
              <a:t>databases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latin typeface="Arial" panose="020B0604020202020204" pitchFamily="34" charset="0"/>
              <a:cs typeface="Arial" panose="020B0604020202020204" pitchFamily="34" charset="0"/>
            </a:endParaRPr>
          </a:p>
          <a:p>
            <a:endParaRPr lang="es-ES" dirty="0"/>
          </a:p>
        </p:txBody>
      </p:sp>
      <p:sp>
        <p:nvSpPr>
          <p:cNvPr id="4" name="Slide Number Placeholder 3"/>
          <p:cNvSpPr>
            <a:spLocks noGrp="1"/>
          </p:cNvSpPr>
          <p:nvPr>
            <p:ph type="sldNum" sz="quarter" idx="10"/>
          </p:nvPr>
        </p:nvSpPr>
        <p:spPr/>
        <p:txBody>
          <a:bodyPr/>
          <a:lstStyle/>
          <a:p>
            <a:fld id="{41681858-BD33-4337-A842-3E4E127B4CBC}" type="slidenum">
              <a:rPr lang="es-ES" smtClean="0"/>
              <a:t>7</a:t>
            </a:fld>
            <a:endParaRPr lang="es-ES"/>
          </a:p>
        </p:txBody>
      </p:sp>
    </p:spTree>
    <p:extLst>
      <p:ext uri="{BB962C8B-B14F-4D97-AF65-F5344CB8AC3E}">
        <p14:creationId xmlns:p14="http://schemas.microsoft.com/office/powerpoint/2010/main" val="72711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r>
              <a:rPr lang="en-US" sz="1100" b="0" kern="1200" dirty="0" err="1">
                <a:solidFill>
                  <a:schemeClr val="tx1"/>
                </a:solidFill>
                <a:effectLst/>
              </a:rPr>
              <a:t>Entonces</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se </a:t>
            </a:r>
            <a:r>
              <a:rPr lang="en-US" sz="1100" b="0" kern="1200" dirty="0" err="1">
                <a:solidFill>
                  <a:schemeClr val="tx1"/>
                </a:solidFill>
                <a:effectLst/>
              </a:rPr>
              <a:t>comunica</a:t>
            </a:r>
            <a:r>
              <a:rPr lang="en-US" sz="1100" b="0" kern="1200" dirty="0">
                <a:solidFill>
                  <a:schemeClr val="tx1"/>
                </a:solidFill>
                <a:effectLst/>
              </a:rPr>
              <a:t> SPSS con Data Science Experience y IBM Machine Learning? Bueno, SPSS </a:t>
            </a:r>
            <a:r>
              <a:rPr lang="en-US" sz="1100" b="0" kern="1200" dirty="0" err="1">
                <a:solidFill>
                  <a:schemeClr val="tx1"/>
                </a:solidFill>
                <a:effectLst/>
              </a:rPr>
              <a:t>es</a:t>
            </a:r>
            <a:r>
              <a:rPr lang="en-US" sz="1100" b="0" kern="1200" dirty="0">
                <a:solidFill>
                  <a:schemeClr val="tx1"/>
                </a:solidFill>
                <a:effectLst/>
              </a:rPr>
              <a:t> un </a:t>
            </a:r>
            <a:r>
              <a:rPr lang="en-US" sz="1100" b="0" kern="1200" dirty="0" err="1">
                <a:solidFill>
                  <a:schemeClr val="tx1"/>
                </a:solidFill>
                <a:effectLst/>
              </a:rPr>
              <a:t>negocio</a:t>
            </a:r>
            <a:r>
              <a:rPr lang="en-US" sz="1100" b="0" kern="1200" dirty="0">
                <a:solidFill>
                  <a:schemeClr val="tx1"/>
                </a:solidFill>
                <a:effectLst/>
              </a:rPr>
              <a:t> </a:t>
            </a:r>
            <a:r>
              <a:rPr lang="en-US" sz="1100" b="0" kern="1200" dirty="0" err="1">
                <a:solidFill>
                  <a:schemeClr val="tx1"/>
                </a:solidFill>
                <a:effectLst/>
              </a:rPr>
              <a:t>muy</a:t>
            </a:r>
            <a:r>
              <a:rPr lang="en-US" sz="1100" b="0" kern="1200" dirty="0">
                <a:solidFill>
                  <a:schemeClr val="tx1"/>
                </a:solidFill>
                <a:effectLst/>
              </a:rPr>
              <a:t> </a:t>
            </a:r>
            <a:r>
              <a:rPr lang="en-US" sz="1100" b="0" kern="1200" dirty="0" err="1">
                <a:solidFill>
                  <a:schemeClr val="tx1"/>
                </a:solidFill>
                <a:effectLst/>
              </a:rPr>
              <a:t>saludable</a:t>
            </a:r>
            <a:r>
              <a:rPr lang="en-US" sz="1100" b="0" kern="1200" dirty="0">
                <a:solidFill>
                  <a:schemeClr val="tx1"/>
                </a:solidFill>
                <a:effectLst/>
              </a:rPr>
              <a:t> con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enorme</a:t>
            </a:r>
            <a:r>
              <a:rPr lang="en-US" sz="1100" b="0" kern="1200" dirty="0">
                <a:solidFill>
                  <a:schemeClr val="tx1"/>
                </a:solidFill>
                <a:effectLst/>
              </a:rPr>
              <a:t> base de </a:t>
            </a:r>
            <a:r>
              <a:rPr lang="en-US" sz="1100" b="0" kern="1200" dirty="0" err="1">
                <a:solidFill>
                  <a:schemeClr val="tx1"/>
                </a:solidFill>
                <a:effectLst/>
              </a:rPr>
              <a:t>usuarios</a:t>
            </a:r>
            <a:r>
              <a:rPr lang="en-US" sz="1100" b="0" kern="1200" dirty="0">
                <a:solidFill>
                  <a:schemeClr val="tx1"/>
                </a:solidFill>
                <a:effectLst/>
              </a:rPr>
              <a:t>. Sin embargo,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esperan</a:t>
            </a:r>
            <a:r>
              <a:rPr lang="en-US" sz="1100" b="0" kern="1200" dirty="0">
                <a:solidFill>
                  <a:schemeClr val="tx1"/>
                </a:solidFill>
                <a:effectLst/>
              </a:rPr>
              <a:t> </a:t>
            </a:r>
            <a:r>
              <a:rPr lang="en-US" sz="1100" b="0" kern="1200" dirty="0" err="1">
                <a:solidFill>
                  <a:schemeClr val="tx1"/>
                </a:solidFill>
                <a:effectLst/>
              </a:rPr>
              <a:t>ver</a:t>
            </a:r>
            <a:r>
              <a:rPr lang="en-US" sz="1100" b="0" kern="1200" dirty="0">
                <a:solidFill>
                  <a:schemeClr val="tx1"/>
                </a:solidFill>
                <a:effectLst/>
              </a:rPr>
              <a:t>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características</a:t>
            </a:r>
            <a:r>
              <a:rPr lang="en-US" sz="1100" b="0" kern="1200" dirty="0">
                <a:solidFill>
                  <a:schemeClr val="tx1"/>
                </a:solidFill>
                <a:effectLst/>
              </a:rPr>
              <a:t> y </a:t>
            </a:r>
            <a:r>
              <a:rPr lang="en-US" sz="1100" b="0" kern="1200" dirty="0" err="1">
                <a:solidFill>
                  <a:schemeClr val="tx1"/>
                </a:solidFill>
                <a:effectLst/>
              </a:rPr>
              <a:t>preguntarse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a:t>
            </a:r>
            <a:r>
              <a:rPr lang="en-US" sz="1100" b="0" kern="1200" dirty="0" err="1">
                <a:solidFill>
                  <a:schemeClr val="tx1"/>
                </a:solidFill>
                <a:effectLst/>
              </a:rPr>
              <a:t>manejar</a:t>
            </a:r>
            <a:r>
              <a:rPr lang="en-US" sz="1100" b="0" kern="1200" dirty="0">
                <a:solidFill>
                  <a:schemeClr val="tx1"/>
                </a:solidFill>
                <a:effectLst/>
              </a:rPr>
              <a:t> un </a:t>
            </a:r>
            <a:r>
              <a:rPr lang="en-US" sz="1100" b="0" kern="1200" dirty="0" err="1">
                <a:solidFill>
                  <a:schemeClr val="tx1"/>
                </a:solidFill>
                <a:effectLst/>
              </a:rPr>
              <a:t>mundo</a:t>
            </a:r>
            <a:r>
              <a:rPr lang="en-US" sz="1100" b="0" kern="1200" dirty="0">
                <a:solidFill>
                  <a:schemeClr val="tx1"/>
                </a:solidFill>
                <a:effectLst/>
              </a:rPr>
              <a:t> </a:t>
            </a:r>
            <a:r>
              <a:rPr lang="en-US" sz="1100" b="0" kern="1200" dirty="0" err="1">
                <a:solidFill>
                  <a:schemeClr val="tx1"/>
                </a:solidFill>
                <a:effectLst/>
              </a:rPr>
              <a:t>donde</a:t>
            </a:r>
            <a:r>
              <a:rPr lang="en-US" sz="1100" b="0" kern="1200" dirty="0">
                <a:solidFill>
                  <a:schemeClr val="tx1"/>
                </a:solidFill>
                <a:effectLst/>
              </a:rPr>
              <a:t> SPSS Modeler y open source </a:t>
            </a:r>
            <a:r>
              <a:rPr lang="en-US" sz="1100" b="0" kern="1200" dirty="0" err="1">
                <a:solidFill>
                  <a:schemeClr val="tx1"/>
                </a:solidFill>
                <a:effectLst/>
              </a:rPr>
              <a:t>coexisten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ciudadanos</a:t>
            </a:r>
            <a:r>
              <a:rPr lang="en-US" sz="1100" b="0" kern="1200" dirty="0">
                <a:solidFill>
                  <a:schemeClr val="tx1"/>
                </a:solidFill>
                <a:effectLst/>
              </a:rPr>
              <a:t> de </a:t>
            </a:r>
            <a:r>
              <a:rPr lang="en-US" sz="1100" b="0" kern="1200" dirty="0" err="1">
                <a:solidFill>
                  <a:schemeClr val="tx1"/>
                </a:solidFill>
                <a:effectLst/>
              </a:rPr>
              <a:t>primera</a:t>
            </a:r>
            <a:r>
              <a:rPr lang="en-US" sz="1100" b="0" kern="1200" dirty="0">
                <a:solidFill>
                  <a:schemeClr val="tx1"/>
                </a:solidFill>
                <a:effectLst/>
              </a:rPr>
              <a:t> </a:t>
            </a:r>
            <a:r>
              <a:rPr lang="en-US" sz="1100" b="0" kern="1200" dirty="0" err="1">
                <a:solidFill>
                  <a:schemeClr val="tx1"/>
                </a:solidFill>
                <a:effectLst/>
              </a:rPr>
              <a:t>clase</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muchas</a:t>
            </a:r>
            <a:r>
              <a:rPr lang="en-US" sz="1100" b="0" kern="1200" dirty="0">
                <a:solidFill>
                  <a:schemeClr val="tx1"/>
                </a:solidFill>
                <a:effectLst/>
              </a:rPr>
              <a:t> </a:t>
            </a:r>
            <a:r>
              <a:rPr lang="en-US" sz="1100" b="0" kern="1200" dirty="0" err="1">
                <a:solidFill>
                  <a:schemeClr val="tx1"/>
                </a:solidFill>
                <a:effectLst/>
              </a:rPr>
              <a:t>cuentas</a:t>
            </a:r>
            <a:r>
              <a:rPr lang="en-US" sz="1100" b="0" kern="1200" dirty="0">
                <a:solidFill>
                  <a:schemeClr val="tx1"/>
                </a:solidFill>
                <a:effectLst/>
              </a:rPr>
              <a:t> que antes se </a:t>
            </a:r>
            <a:r>
              <a:rPr lang="en-US" sz="1100" b="0" kern="1200" dirty="0" err="1">
                <a:solidFill>
                  <a:schemeClr val="tx1"/>
                </a:solidFill>
                <a:effectLst/>
              </a:rPr>
              <a:t>conocían</a:t>
            </a:r>
            <a:r>
              <a:rPr lang="en-US" sz="1100" b="0" kern="1200" dirty="0">
                <a:solidFill>
                  <a:schemeClr val="tx1"/>
                </a:solidFill>
                <a:effectLst/>
              </a:rPr>
              <a:t> </a:t>
            </a:r>
            <a:r>
              <a:rPr lang="en-US" sz="1100" b="0" kern="1200" dirty="0" err="1">
                <a:solidFill>
                  <a:schemeClr val="tx1"/>
                </a:solidFill>
                <a:effectLst/>
              </a:rPr>
              <a:t>como</a:t>
            </a:r>
            <a:r>
              <a:rPr lang="en-US" sz="1100" b="0" kern="1200" dirty="0">
                <a:solidFill>
                  <a:schemeClr val="tx1"/>
                </a:solidFill>
                <a:effectLst/>
              </a:rPr>
              <a:t> "</a:t>
            </a:r>
            <a:r>
              <a:rPr lang="en-US" sz="1100" b="0" kern="1200" dirty="0" err="1">
                <a:solidFill>
                  <a:schemeClr val="tx1"/>
                </a:solidFill>
                <a:effectLst/>
              </a:rPr>
              <a:t>tiendas</a:t>
            </a:r>
            <a:r>
              <a:rPr lang="en-US" sz="1100" b="0" kern="1200" dirty="0">
                <a:solidFill>
                  <a:schemeClr val="tx1"/>
                </a:solidFill>
                <a:effectLst/>
              </a:rPr>
              <a:t> SPSS",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viendo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a:t>
            </a:r>
            <a:r>
              <a:rPr lang="en-US" sz="1100" b="0" kern="1200" dirty="0" err="1">
                <a:solidFill>
                  <a:schemeClr val="tx1"/>
                </a:solidFill>
                <a:effectLst/>
              </a:rPr>
              <a:t>experimentando</a:t>
            </a:r>
            <a:r>
              <a:rPr lang="en-US" sz="1100" b="0" kern="1200" dirty="0">
                <a:solidFill>
                  <a:schemeClr val="tx1"/>
                </a:solidFill>
                <a:effectLst/>
              </a:rPr>
              <a:t> con </a:t>
            </a:r>
            <a:r>
              <a:rPr lang="en-US" sz="1100" b="0" kern="1200" dirty="0" err="1">
                <a:solidFill>
                  <a:schemeClr val="tx1"/>
                </a:solidFill>
                <a:effectLst/>
              </a:rPr>
              <a:t>nuevas</a:t>
            </a:r>
            <a:r>
              <a:rPr lang="en-US" sz="1100" b="0" kern="1200" dirty="0">
                <a:solidFill>
                  <a:schemeClr val="tx1"/>
                </a:solidFill>
                <a:effectLst/>
              </a:rPr>
              <a:t> </a:t>
            </a:r>
            <a:r>
              <a:rPr lang="en-US" sz="1100" b="0" kern="1200" dirty="0" err="1">
                <a:solidFill>
                  <a:schemeClr val="tx1"/>
                </a:solidFill>
                <a:effectLst/>
              </a:rPr>
              <a:t>tecnologías</a:t>
            </a:r>
            <a:r>
              <a:rPr lang="en-US" sz="1100" b="0" kern="1200" dirty="0">
                <a:solidFill>
                  <a:schemeClr val="tx1"/>
                </a:solidFill>
                <a:effectLst/>
              </a:rPr>
              <a:t> de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abierto</a:t>
            </a:r>
            <a:r>
              <a:rPr lang="en-US" sz="1100" b="0" kern="1200" dirty="0">
                <a:solidFill>
                  <a:schemeClr val="tx1"/>
                </a:solidFill>
                <a:effectLst/>
              </a:rPr>
              <a:t> y </a:t>
            </a:r>
            <a:r>
              <a:rPr lang="en-US" sz="1100" b="0" kern="1200" dirty="0" err="1">
                <a:solidFill>
                  <a:schemeClr val="tx1"/>
                </a:solidFill>
                <a:effectLst/>
              </a:rPr>
              <a:t>herramientas</a:t>
            </a:r>
            <a:r>
              <a:rPr lang="en-US" sz="1100" b="0" kern="1200" dirty="0">
                <a:solidFill>
                  <a:schemeClr val="tx1"/>
                </a:solidFill>
                <a:effectLst/>
              </a:rPr>
              <a:t>. </a:t>
            </a:r>
            <a:r>
              <a:rPr lang="en-US" sz="1100" b="0" kern="1200" dirty="0" err="1">
                <a:solidFill>
                  <a:schemeClr val="tx1"/>
                </a:solidFill>
                <a:effectLst/>
              </a:rPr>
              <a:t>Tenemos</a:t>
            </a:r>
            <a:r>
              <a:rPr lang="en-US" sz="1100" b="0" kern="1200" dirty="0">
                <a:solidFill>
                  <a:schemeClr val="tx1"/>
                </a:solidFill>
                <a:effectLst/>
              </a:rPr>
              <a:t> que </a:t>
            </a:r>
            <a:r>
              <a:rPr lang="en-US" sz="1100" b="0" kern="1200" dirty="0" err="1">
                <a:solidFill>
                  <a:schemeClr val="tx1"/>
                </a:solidFill>
                <a:effectLst/>
              </a:rPr>
              <a:t>aceptar</a:t>
            </a:r>
            <a:r>
              <a:rPr lang="en-US" sz="1100" b="0" kern="1200" dirty="0">
                <a:solidFill>
                  <a:schemeClr val="tx1"/>
                </a:solidFill>
                <a:effectLst/>
              </a:rPr>
              <a:t> </a:t>
            </a:r>
            <a:r>
              <a:rPr lang="en-US" sz="1100" b="0" kern="1200" dirty="0" err="1">
                <a:solidFill>
                  <a:schemeClr val="tx1"/>
                </a:solidFill>
                <a:effectLst/>
              </a:rPr>
              <a:t>esto</a:t>
            </a:r>
            <a:r>
              <a:rPr lang="en-US" sz="1100" b="0" kern="1200" dirty="0">
                <a:solidFill>
                  <a:schemeClr val="tx1"/>
                </a:solidFill>
                <a:effectLst/>
              </a:rPr>
              <a:t> y </a:t>
            </a:r>
            <a:r>
              <a:rPr lang="en-US" sz="1100" b="0" kern="1200" dirty="0" err="1">
                <a:solidFill>
                  <a:schemeClr val="tx1"/>
                </a:solidFill>
                <a:effectLst/>
              </a:rPr>
              <a:t>continuar</a:t>
            </a:r>
            <a:r>
              <a:rPr lang="en-US" sz="1100" b="0" kern="1200" dirty="0">
                <a:solidFill>
                  <a:schemeClr val="tx1"/>
                </a:solidFill>
                <a:effectLst/>
              </a:rPr>
              <a:t> </a:t>
            </a:r>
            <a:r>
              <a:rPr lang="en-US" sz="1100" b="0" kern="1200" dirty="0" err="1">
                <a:solidFill>
                  <a:schemeClr val="tx1"/>
                </a:solidFill>
                <a:effectLst/>
              </a:rPr>
              <a:t>ofreciendo</a:t>
            </a:r>
            <a:r>
              <a:rPr lang="en-US" sz="1100" b="0" kern="1200" dirty="0">
                <a:solidFill>
                  <a:schemeClr val="tx1"/>
                </a:solidFill>
                <a:effectLst/>
              </a:rPr>
              <a:t> </a:t>
            </a:r>
            <a:r>
              <a:rPr lang="en-US" sz="1100" b="0" kern="1200" dirty="0" err="1">
                <a:solidFill>
                  <a:schemeClr val="tx1"/>
                </a:solidFill>
                <a:effectLst/>
              </a:rPr>
              <a:t>herramientas</a:t>
            </a:r>
            <a:r>
              <a:rPr lang="en-US" sz="1100" b="0" kern="1200" dirty="0">
                <a:solidFill>
                  <a:schemeClr val="tx1"/>
                </a:solidFill>
                <a:effectLst/>
              </a:rPr>
              <a:t> que </a:t>
            </a:r>
            <a:r>
              <a:rPr lang="en-US" sz="1100" b="0" kern="1200" dirty="0" err="1">
                <a:solidFill>
                  <a:schemeClr val="tx1"/>
                </a:solidFill>
                <a:effectLst/>
              </a:rPr>
              <a:t>satisfagan</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clientes.Así</a:t>
            </a:r>
            <a:r>
              <a:rPr lang="en-US" sz="1100" b="0" kern="1200" dirty="0">
                <a:solidFill>
                  <a:schemeClr val="tx1"/>
                </a:solidFill>
                <a:effectLst/>
              </a:rPr>
              <a:t>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escuchando</a:t>
            </a:r>
            <a:r>
              <a:rPr lang="en-US" sz="1100" b="0" kern="1200" dirty="0">
                <a:solidFill>
                  <a:schemeClr val="tx1"/>
                </a:solidFill>
                <a:effectLst/>
              </a:rPr>
              <a:t> las </a:t>
            </a:r>
            <a:r>
              <a:rPr lang="en-US" sz="1100" b="0" kern="1200" dirty="0" err="1">
                <a:solidFill>
                  <a:schemeClr val="tx1"/>
                </a:solidFill>
                <a:effectLst/>
              </a:rPr>
              <a:t>necesidades</a:t>
            </a:r>
            <a:r>
              <a:rPr lang="en-US" sz="1100" b="0" kern="1200" dirty="0">
                <a:solidFill>
                  <a:schemeClr val="tx1"/>
                </a:solidFill>
                <a:effectLst/>
              </a:rPr>
              <a:t> de </a:t>
            </a:r>
            <a:r>
              <a:rPr lang="en-US" sz="1100" b="0" kern="1200" dirty="0" err="1">
                <a:solidFill>
                  <a:schemeClr val="tx1"/>
                </a:solidFill>
                <a:effectLst/>
              </a:rPr>
              <a:t>nuestros</a:t>
            </a:r>
            <a:r>
              <a:rPr lang="en-US" sz="1100" b="0" kern="1200" dirty="0">
                <a:solidFill>
                  <a:schemeClr val="tx1"/>
                </a:solidFill>
                <a:effectLst/>
              </a:rPr>
              <a:t> </a:t>
            </a:r>
            <a:r>
              <a:rPr lang="en-US" sz="1100" b="0" kern="1200" dirty="0" err="1">
                <a:solidFill>
                  <a:schemeClr val="tx1"/>
                </a:solidFill>
                <a:effectLst/>
              </a:rPr>
              <a:t>clientes</a:t>
            </a:r>
            <a:r>
              <a:rPr lang="en-US" sz="1100" b="0" kern="1200" dirty="0">
                <a:solidFill>
                  <a:schemeClr val="tx1"/>
                </a:solidFill>
                <a:effectLst/>
              </a:rPr>
              <a:t> y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cambios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mercado</a:t>
            </a:r>
            <a:r>
              <a:rPr lang="en-US" sz="1100" b="0" kern="1200" dirty="0">
                <a:solidFill>
                  <a:schemeClr val="tx1"/>
                </a:solidFill>
                <a:effectLst/>
              </a:rPr>
              <a:t> - primero,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llevando</a:t>
            </a:r>
            <a:r>
              <a:rPr lang="en-US" sz="1100" b="0" kern="1200" dirty="0">
                <a:solidFill>
                  <a:schemeClr val="tx1"/>
                </a:solidFill>
                <a:effectLst/>
              </a:rPr>
              <a:t> SPSS Modeler a la </a:t>
            </a:r>
            <a:r>
              <a:rPr lang="en-US" sz="1100" b="0" kern="1200" dirty="0" err="1">
                <a:solidFill>
                  <a:schemeClr val="tx1"/>
                </a:solidFill>
                <a:effectLst/>
              </a:rPr>
              <a:t>experiencia</a:t>
            </a:r>
            <a:r>
              <a:rPr lang="en-US" sz="1100" b="0" kern="1200" dirty="0">
                <a:solidFill>
                  <a:schemeClr val="tx1"/>
                </a:solidFill>
                <a:effectLst/>
              </a:rPr>
              <a:t> de la </a:t>
            </a:r>
            <a:r>
              <a:rPr lang="en-US" sz="1100" b="0" kern="1200" dirty="0" err="1">
                <a:solidFill>
                  <a:schemeClr val="tx1"/>
                </a:solidFill>
                <a:effectLst/>
              </a:rPr>
              <a:t>ciencia</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 DSX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hogar</a:t>
            </a:r>
            <a:r>
              <a:rPr lang="en-US" sz="1100" b="0" kern="1200" dirty="0">
                <a:solidFill>
                  <a:schemeClr val="tx1"/>
                </a:solidFill>
                <a:effectLst/>
              </a:rPr>
              <a:t> del </a:t>
            </a:r>
            <a:r>
              <a:rPr lang="en-US" sz="1100" b="0" kern="1200" dirty="0" err="1">
                <a:solidFill>
                  <a:schemeClr val="tx1"/>
                </a:solidFill>
                <a:effectLst/>
              </a:rPr>
              <a:t>cliente</a:t>
            </a:r>
            <a:r>
              <a:rPr lang="en-US" sz="1100" b="0" kern="1200" dirty="0">
                <a:solidFill>
                  <a:schemeClr val="tx1"/>
                </a:solidFill>
                <a:effectLst/>
              </a:rPr>
              <a:t> de la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Modeler.Aquí</a:t>
            </a:r>
            <a:r>
              <a:rPr lang="en-US" sz="1100" b="0" kern="1200" dirty="0">
                <a:solidFill>
                  <a:schemeClr val="tx1"/>
                </a:solidFill>
                <a:effectLst/>
              </a:rPr>
              <a:t> </a:t>
            </a:r>
            <a:r>
              <a:rPr lang="en-US" sz="1100" b="0" kern="1200" dirty="0" err="1">
                <a:solidFill>
                  <a:schemeClr val="tx1"/>
                </a:solidFill>
                <a:effectLst/>
              </a:rPr>
              <a:t>tiene</a:t>
            </a:r>
            <a:r>
              <a:rPr lang="en-US" sz="1100" b="0" kern="1200" dirty="0">
                <a:solidFill>
                  <a:schemeClr val="tx1"/>
                </a:solidFill>
                <a:effectLst/>
              </a:rPr>
              <a:t> dos </a:t>
            </a:r>
            <a:r>
              <a:rPr lang="en-US" sz="1100" b="0" kern="1200" dirty="0" err="1">
                <a:solidFill>
                  <a:schemeClr val="tx1"/>
                </a:solidFill>
                <a:effectLst/>
              </a:rPr>
              <a:t>capturas</a:t>
            </a:r>
            <a:r>
              <a:rPr lang="en-US" sz="1100" b="0" kern="1200" dirty="0">
                <a:solidFill>
                  <a:schemeClr val="tx1"/>
                </a:solidFill>
                <a:effectLst/>
              </a:rPr>
              <a:t> de </a:t>
            </a:r>
            <a:r>
              <a:rPr lang="en-US" sz="1100" b="0" kern="1200" dirty="0" err="1">
                <a:solidFill>
                  <a:schemeClr val="tx1"/>
                </a:solidFill>
                <a:effectLst/>
              </a:rPr>
              <a:t>pantalla</a:t>
            </a:r>
            <a:r>
              <a:rPr lang="en-US" sz="1100" b="0" kern="1200" dirty="0">
                <a:solidFill>
                  <a:schemeClr val="tx1"/>
                </a:solidFill>
                <a:effectLst/>
              </a:rPr>
              <a:t> </a:t>
            </a:r>
            <a:r>
              <a:rPr lang="en-US" sz="1100" b="0" kern="1200" dirty="0" err="1">
                <a:solidFill>
                  <a:schemeClr val="tx1"/>
                </a:solidFill>
                <a:effectLst/>
              </a:rPr>
              <a:t>sobre</a:t>
            </a:r>
            <a:r>
              <a:rPr lang="en-US" sz="1100" b="0" kern="1200" dirty="0">
                <a:solidFill>
                  <a:schemeClr val="tx1"/>
                </a:solidFill>
                <a:effectLst/>
              </a:rPr>
              <a:t> </a:t>
            </a:r>
            <a:r>
              <a:rPr lang="en-US" sz="1100" b="0" kern="1200" dirty="0" err="1">
                <a:solidFill>
                  <a:schemeClr val="tx1"/>
                </a:solidFill>
                <a:effectLst/>
              </a:rPr>
              <a:t>cómo</a:t>
            </a:r>
            <a:r>
              <a:rPr lang="en-US" sz="1100" b="0" kern="1200" dirty="0">
                <a:solidFill>
                  <a:schemeClr val="tx1"/>
                </a:solidFill>
                <a:effectLst/>
              </a:rPr>
              <a:t> un </a:t>
            </a:r>
            <a:r>
              <a:rPr lang="en-US" sz="1100" b="0" kern="1200" dirty="0" err="1">
                <a:solidFill>
                  <a:schemeClr val="tx1"/>
                </a:solidFill>
                <a:effectLst/>
              </a:rPr>
              <a:t>usuario</a:t>
            </a:r>
            <a:r>
              <a:rPr lang="en-US" sz="1100" b="0" kern="1200" dirty="0">
                <a:solidFill>
                  <a:schemeClr val="tx1"/>
                </a:solidFill>
                <a:effectLst/>
              </a:rPr>
              <a:t> </a:t>
            </a:r>
            <a:r>
              <a:rPr lang="en-US" sz="1100" b="0" kern="1200" dirty="0" err="1">
                <a:solidFill>
                  <a:schemeClr val="tx1"/>
                </a:solidFill>
                <a:effectLst/>
              </a:rPr>
              <a:t>puede</a:t>
            </a:r>
            <a:r>
              <a:rPr lang="en-US" sz="1100" b="0" kern="1200" dirty="0">
                <a:solidFill>
                  <a:schemeClr val="tx1"/>
                </a:solidFill>
                <a:effectLst/>
              </a:rPr>
              <a:t> </a:t>
            </a:r>
            <a:r>
              <a:rPr lang="en-US" sz="1100" b="0" kern="1200" dirty="0" err="1">
                <a:solidFill>
                  <a:schemeClr val="tx1"/>
                </a:solidFill>
                <a:effectLst/>
              </a:rPr>
              <a:t>crear</a:t>
            </a:r>
            <a:r>
              <a:rPr lang="en-US" sz="1100" b="0" kern="1200" dirty="0">
                <a:solidFill>
                  <a:schemeClr val="tx1"/>
                </a:solidFill>
                <a:effectLst/>
              </a:rPr>
              <a:t> </a:t>
            </a:r>
            <a:r>
              <a:rPr lang="en-US" sz="1100" b="0" kern="1200" dirty="0" err="1">
                <a:solidFill>
                  <a:schemeClr val="tx1"/>
                </a:solidFill>
                <a:effectLst/>
              </a:rPr>
              <a:t>una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de SPSS Modeler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su</a:t>
            </a:r>
            <a:r>
              <a:rPr lang="en-US" sz="1100" b="0" kern="1200" dirty="0">
                <a:solidFill>
                  <a:schemeClr val="tx1"/>
                </a:solidFill>
                <a:effectLst/>
              </a:rPr>
              <a:t> </a:t>
            </a:r>
            <a:r>
              <a:rPr lang="en-US" sz="1100" b="0" kern="1200" dirty="0" err="1">
                <a:solidFill>
                  <a:schemeClr val="tx1"/>
                </a:solidFill>
                <a:effectLst/>
              </a:rPr>
              <a:t>escritorio</a:t>
            </a:r>
            <a:r>
              <a:rPr lang="en-US" sz="1100" b="0" kern="1200" dirty="0">
                <a:solidFill>
                  <a:schemeClr val="tx1"/>
                </a:solidFill>
                <a:effectLst/>
              </a:rPr>
              <a:t>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importar</a:t>
            </a:r>
            <a:r>
              <a:rPr lang="en-US" sz="1100" b="0" kern="1200" dirty="0">
                <a:solidFill>
                  <a:schemeClr val="tx1"/>
                </a:solidFill>
                <a:effectLst/>
              </a:rPr>
              <a:t> </a:t>
            </a:r>
            <a:r>
              <a:rPr lang="en-US" sz="1100" b="0" kern="1200" dirty="0" err="1">
                <a:solidFill>
                  <a:schemeClr val="tx1"/>
                </a:solidFill>
                <a:effectLst/>
              </a:rPr>
              <a:t>esa</a:t>
            </a:r>
            <a:r>
              <a:rPr lang="en-US" sz="1100" b="0" kern="1200" dirty="0">
                <a:solidFill>
                  <a:schemeClr val="tx1"/>
                </a:solidFill>
                <a:effectLst/>
              </a:rPr>
              <a:t> </a:t>
            </a:r>
            <a:r>
              <a:rPr lang="en-US" sz="1100" b="0" kern="1200" dirty="0" err="1">
                <a:solidFill>
                  <a:schemeClr val="tx1"/>
                </a:solidFill>
                <a:effectLst/>
              </a:rPr>
              <a:t>secuencia</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experiencia</a:t>
            </a:r>
            <a:r>
              <a:rPr lang="en-US" sz="1100" b="0" kern="1200" dirty="0">
                <a:solidFill>
                  <a:schemeClr val="tx1"/>
                </a:solidFill>
                <a:effectLst/>
              </a:rPr>
              <a:t> de </a:t>
            </a:r>
            <a:r>
              <a:rPr lang="en-US" sz="1100" b="0" kern="1200" dirty="0" err="1">
                <a:solidFill>
                  <a:schemeClr val="tx1"/>
                </a:solidFill>
                <a:effectLst/>
              </a:rPr>
              <a:t>ciencias</a:t>
            </a:r>
            <a:r>
              <a:rPr lang="en-US" sz="1100" b="0" kern="1200" dirty="0">
                <a:solidFill>
                  <a:schemeClr val="tx1"/>
                </a:solidFill>
                <a:effectLst/>
              </a:rPr>
              <a:t> de </a:t>
            </a:r>
            <a:r>
              <a:rPr lang="en-US" sz="1100" b="0" kern="1200" dirty="0" err="1">
                <a:solidFill>
                  <a:schemeClr val="tx1"/>
                </a:solidFill>
                <a:effectLst/>
              </a:rPr>
              <a:t>datos</a:t>
            </a:r>
            <a:r>
              <a:rPr lang="en-US" sz="1100" b="0" kern="1200" dirty="0">
                <a:solidFill>
                  <a:schemeClr val="tx1"/>
                </a:solidFill>
                <a:effectLst/>
              </a:rPr>
              <a:t> para </a:t>
            </a:r>
            <a:r>
              <a:rPr lang="en-US" sz="1100" b="0" kern="1200" dirty="0" err="1">
                <a:solidFill>
                  <a:schemeClr val="tx1"/>
                </a:solidFill>
                <a:effectLst/>
              </a:rPr>
              <a:t>ejecutar</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lo que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llamando</a:t>
            </a:r>
            <a:r>
              <a:rPr lang="en-US" sz="1100" b="0" kern="1200" dirty="0">
                <a:solidFill>
                  <a:schemeClr val="tx1"/>
                </a:solidFill>
                <a:effectLst/>
              </a:rPr>
              <a:t> la "</a:t>
            </a:r>
            <a:r>
              <a:rPr lang="en-US" sz="1100" b="0" kern="1200" dirty="0" err="1">
                <a:solidFill>
                  <a:schemeClr val="tx1"/>
                </a:solidFill>
                <a:effectLst/>
              </a:rPr>
              <a:t>lona</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tener</a:t>
            </a:r>
            <a:r>
              <a:rPr lang="en-US" sz="1100" b="0" kern="1200" dirty="0">
                <a:solidFill>
                  <a:schemeClr val="tx1"/>
                </a:solidFill>
                <a:effectLst/>
              </a:rPr>
              <a:t> </a:t>
            </a:r>
            <a:r>
              <a:rPr lang="en-US" sz="1100" b="0" kern="1200" dirty="0" err="1">
                <a:solidFill>
                  <a:schemeClr val="tx1"/>
                </a:solidFill>
                <a:effectLst/>
              </a:rPr>
              <a:t>compatibilidad</a:t>
            </a:r>
            <a:r>
              <a:rPr lang="en-US" sz="1100" b="0" kern="1200" dirty="0">
                <a:solidFill>
                  <a:schemeClr val="tx1"/>
                </a:solidFill>
                <a:effectLst/>
              </a:rPr>
              <a:t> con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SPSS </a:t>
            </a:r>
            <a:r>
              <a:rPr lang="en-US" sz="1100" b="0" kern="1200" dirty="0" err="1">
                <a:solidFill>
                  <a:schemeClr val="tx1"/>
                </a:solidFill>
                <a:effectLst/>
              </a:rPr>
              <a:t>legados</a:t>
            </a:r>
            <a:r>
              <a:rPr lang="en-US" sz="1100" b="0" kern="1200" dirty="0">
                <a:solidFill>
                  <a:schemeClr val="tx1"/>
                </a:solidFill>
                <a:effectLst/>
              </a:rPr>
              <a:t> al </a:t>
            </a:r>
            <a:r>
              <a:rPr lang="en-US" sz="1100" b="0" kern="1200" dirty="0" err="1">
                <a:solidFill>
                  <a:schemeClr val="tx1"/>
                </a:solidFill>
                <a:effectLst/>
              </a:rPr>
              <a:t>desarrollar</a:t>
            </a:r>
            <a:r>
              <a:rPr lang="en-US" sz="1100" b="0" kern="1200" dirty="0">
                <a:solidFill>
                  <a:schemeClr val="tx1"/>
                </a:solidFill>
                <a:effectLst/>
              </a:rPr>
              <a:t> </a:t>
            </a:r>
            <a:r>
              <a:rPr lang="en-US" sz="1100" b="0" kern="1200" dirty="0" err="1">
                <a:solidFill>
                  <a:schemeClr val="tx1"/>
                </a:solidFill>
                <a:effectLst/>
              </a:rPr>
              <a:t>este</a:t>
            </a:r>
            <a:r>
              <a:rPr lang="en-US" sz="1100" b="0" kern="1200" dirty="0">
                <a:solidFill>
                  <a:schemeClr val="tx1"/>
                </a:solidFill>
                <a:effectLst/>
              </a:rPr>
              <a:t> </a:t>
            </a:r>
            <a:r>
              <a:rPr lang="en-US" sz="1100" b="0" kern="1200" dirty="0" err="1">
                <a:solidFill>
                  <a:schemeClr val="tx1"/>
                </a:solidFill>
                <a:effectLst/>
              </a:rPr>
              <a:t>cliente</a:t>
            </a:r>
            <a:r>
              <a:rPr lang="en-US" sz="1100" b="0" kern="1200" dirty="0">
                <a:solidFill>
                  <a:schemeClr val="tx1"/>
                </a:solidFill>
                <a:effectLst/>
              </a:rPr>
              <a:t> de </a:t>
            </a:r>
            <a:r>
              <a:rPr lang="en-US" sz="1100" b="0" kern="1200" dirty="0" err="1">
                <a:solidFill>
                  <a:schemeClr val="tx1"/>
                </a:solidFill>
                <a:effectLst/>
              </a:rPr>
              <a:t>nube</a:t>
            </a:r>
            <a:r>
              <a:rPr lang="en-US" sz="1100" b="0" kern="1200" dirty="0">
                <a:solidFill>
                  <a:schemeClr val="tx1"/>
                </a:solidFill>
                <a:effectLst/>
              </a:rPr>
              <a:t> SPSS </a:t>
            </a:r>
            <a:r>
              <a:rPr lang="en-US" sz="1100" b="0" kern="1200" dirty="0" err="1">
                <a:solidFill>
                  <a:schemeClr val="tx1"/>
                </a:solidFill>
                <a:effectLst/>
              </a:rPr>
              <a:t>en</a:t>
            </a:r>
            <a:r>
              <a:rPr lang="en-US" sz="1100" b="0" kern="1200" dirty="0">
                <a:solidFill>
                  <a:schemeClr val="tx1"/>
                </a:solidFill>
                <a:effectLst/>
              </a:rPr>
              <a:t> DSX.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a:t>
            </a:r>
            <a:r>
              <a:rPr lang="en-US" sz="1100" b="0" kern="1200" dirty="0" err="1">
                <a:solidFill>
                  <a:schemeClr val="tx1"/>
                </a:solidFill>
                <a:effectLst/>
              </a:rPr>
              <a:t>múltiples</a:t>
            </a:r>
            <a:r>
              <a:rPr lang="en-US" sz="1100" b="0" kern="1200" dirty="0">
                <a:solidFill>
                  <a:schemeClr val="tx1"/>
                </a:solidFill>
                <a:effectLst/>
              </a:rPr>
              <a:t> </a:t>
            </a:r>
            <a:r>
              <a:rPr lang="en-US" sz="1100" b="0" kern="1200" dirty="0" err="1">
                <a:solidFill>
                  <a:schemeClr val="tx1"/>
                </a:solidFill>
                <a:effectLst/>
              </a:rPr>
              <a:t>motores</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Uno de </a:t>
            </a:r>
            <a:r>
              <a:rPr lang="en-US" sz="1100" b="0" kern="1200" dirty="0" err="1">
                <a:solidFill>
                  <a:schemeClr val="tx1"/>
                </a:solidFill>
                <a:effectLst/>
              </a:rPr>
              <a:t>ellos</a:t>
            </a:r>
            <a:r>
              <a:rPr lang="en-US" sz="1100" b="0" kern="1200" dirty="0">
                <a:solidFill>
                  <a:schemeClr val="tx1"/>
                </a:solidFill>
                <a:effectLst/>
              </a:rPr>
              <a:t> </a:t>
            </a:r>
            <a:r>
              <a:rPr lang="en-US" sz="1100" b="0" kern="1200" dirty="0" err="1">
                <a:solidFill>
                  <a:schemeClr val="tx1"/>
                </a:solidFill>
                <a:effectLst/>
              </a:rPr>
              <a:t>será</a:t>
            </a:r>
            <a:r>
              <a:rPr lang="en-US" sz="1100" b="0" kern="1200" dirty="0">
                <a:solidFill>
                  <a:schemeClr val="tx1"/>
                </a:solidFill>
                <a:effectLst/>
              </a:rPr>
              <a:t> el </a:t>
            </a:r>
            <a:r>
              <a:rPr lang="en-US" sz="1100" b="0" kern="1200" dirty="0" err="1">
                <a:solidFill>
                  <a:schemeClr val="tx1"/>
                </a:solidFill>
                <a:effectLst/>
              </a:rPr>
              <a:t>tiempo</a:t>
            </a:r>
            <a:r>
              <a:rPr lang="en-US" sz="1100" b="0" kern="1200" dirty="0">
                <a:solidFill>
                  <a:schemeClr val="tx1"/>
                </a:solidFill>
                <a:effectLst/>
              </a:rPr>
              <a:t> de </a:t>
            </a:r>
            <a:r>
              <a:rPr lang="en-US" sz="1100" b="0" kern="1200" dirty="0" err="1">
                <a:solidFill>
                  <a:schemeClr val="tx1"/>
                </a:solidFill>
                <a:effectLst/>
              </a:rPr>
              <a:t>ejecución</a:t>
            </a:r>
            <a:r>
              <a:rPr lang="en-US" sz="1100" b="0" kern="1200" dirty="0">
                <a:solidFill>
                  <a:schemeClr val="tx1"/>
                </a:solidFill>
                <a:effectLst/>
              </a:rPr>
              <a:t> de SPSS para </a:t>
            </a:r>
            <a:r>
              <a:rPr lang="en-US" sz="1100" b="0" kern="1200" dirty="0" err="1">
                <a:solidFill>
                  <a:schemeClr val="tx1"/>
                </a:solidFill>
                <a:effectLst/>
              </a:rPr>
              <a:t>dar</a:t>
            </a:r>
            <a:r>
              <a:rPr lang="en-US" sz="1100" b="0" kern="1200" dirty="0">
                <a:solidFill>
                  <a:schemeClr val="tx1"/>
                </a:solidFill>
                <a:effectLst/>
              </a:rPr>
              <a:t> </a:t>
            </a:r>
            <a:r>
              <a:rPr lang="en-US" sz="1100" b="0" kern="1200" dirty="0" err="1">
                <a:solidFill>
                  <a:schemeClr val="tx1"/>
                </a:solidFill>
                <a:effectLst/>
              </a:rPr>
              <a:t>soporte</a:t>
            </a:r>
            <a:r>
              <a:rPr lang="en-US" sz="1100" b="0" kern="1200" dirty="0">
                <a:solidFill>
                  <a:schemeClr val="tx1"/>
                </a:solidFill>
                <a:effectLst/>
              </a:rPr>
              <a:t> a </a:t>
            </a:r>
            <a:r>
              <a:rPr lang="en-US" sz="1100" b="0" kern="1200" dirty="0" err="1">
                <a:solidFill>
                  <a:schemeClr val="tx1"/>
                </a:solidFill>
                <a:effectLst/>
              </a:rPr>
              <a:t>estos</a:t>
            </a:r>
            <a:r>
              <a:rPr lang="en-US" sz="1100" b="0" kern="1200" dirty="0">
                <a:solidFill>
                  <a:schemeClr val="tx1"/>
                </a:solidFill>
                <a:effectLst/>
              </a:rPr>
              <a:t> </a:t>
            </a:r>
            <a:r>
              <a:rPr lang="en-US" sz="1100" b="0" kern="1200" dirty="0" err="1">
                <a:solidFill>
                  <a:schemeClr val="tx1"/>
                </a:solidFill>
                <a:effectLst/>
              </a:rPr>
              <a:t>flujos</a:t>
            </a:r>
            <a:r>
              <a:rPr lang="en-US" sz="1100" b="0" kern="1200" dirty="0">
                <a:solidFill>
                  <a:schemeClr val="tx1"/>
                </a:solidFill>
                <a:effectLst/>
              </a:rPr>
              <a:t> </a:t>
            </a:r>
            <a:r>
              <a:rPr lang="en-US" sz="1100" b="0" kern="1200" dirty="0" err="1">
                <a:solidFill>
                  <a:schemeClr val="tx1"/>
                </a:solidFill>
                <a:effectLst/>
              </a:rPr>
              <a:t>legados</a:t>
            </a:r>
            <a:r>
              <a:rPr lang="en-US" sz="1100" b="0" kern="1200" dirty="0">
                <a:solidFill>
                  <a:schemeClr val="tx1"/>
                </a:solidFill>
                <a:effectLst/>
              </a:rPr>
              <a:t>. Y </a:t>
            </a:r>
            <a:r>
              <a:rPr lang="en-US" sz="1100" b="0" kern="1200" dirty="0" err="1">
                <a:solidFill>
                  <a:schemeClr val="tx1"/>
                </a:solidFill>
                <a:effectLst/>
              </a:rPr>
              <a:t>también</a:t>
            </a:r>
            <a:r>
              <a:rPr lang="en-US" sz="1100" b="0" kern="1200" dirty="0">
                <a:solidFill>
                  <a:schemeClr val="tx1"/>
                </a:solidFill>
                <a:effectLst/>
              </a:rPr>
              <a:t> </a:t>
            </a:r>
            <a:r>
              <a:rPr lang="en-US" sz="1100" b="0" kern="1200" dirty="0" err="1">
                <a:solidFill>
                  <a:schemeClr val="tx1"/>
                </a:solidFill>
                <a:effectLst/>
              </a:rPr>
              <a:t>estamos</a:t>
            </a:r>
            <a:r>
              <a:rPr lang="en-US" sz="1100" b="0" kern="1200" dirty="0">
                <a:solidFill>
                  <a:schemeClr val="tx1"/>
                </a:solidFill>
                <a:effectLst/>
              </a:rPr>
              <a:t> </a:t>
            </a:r>
            <a:r>
              <a:rPr lang="en-US" sz="1100" b="0" kern="1200" dirty="0" err="1">
                <a:solidFill>
                  <a:schemeClr val="tx1"/>
                </a:solidFill>
                <a:effectLst/>
              </a:rPr>
              <a:t>avanzando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el </a:t>
            </a:r>
            <a:r>
              <a:rPr lang="en-US" sz="1100" b="0" kern="1200" dirty="0" err="1">
                <a:solidFill>
                  <a:schemeClr val="tx1"/>
                </a:solidFill>
                <a:effectLst/>
              </a:rPr>
              <a:t>apoyo</a:t>
            </a:r>
            <a:r>
              <a:rPr lang="en-US" sz="1100" b="0" kern="1200" dirty="0">
                <a:solidFill>
                  <a:schemeClr val="tx1"/>
                </a:solidFill>
                <a:effectLst/>
              </a:rPr>
              <a:t> a </a:t>
            </a:r>
            <a:r>
              <a:rPr lang="en-US" sz="1100" b="0" kern="1200" dirty="0" err="1">
                <a:solidFill>
                  <a:schemeClr val="tx1"/>
                </a:solidFill>
                <a:effectLst/>
              </a:rPr>
              <a:t>los</a:t>
            </a:r>
            <a:r>
              <a:rPr lang="en-US" sz="1100" b="0" kern="1200" dirty="0">
                <a:solidFill>
                  <a:schemeClr val="tx1"/>
                </a:solidFill>
                <a:effectLst/>
              </a:rPr>
              <a:t> </a:t>
            </a:r>
            <a:r>
              <a:rPr lang="en-US" sz="1100" b="0" kern="1200" dirty="0" err="1">
                <a:solidFill>
                  <a:schemeClr val="tx1"/>
                </a:solidFill>
                <a:effectLst/>
              </a:rPr>
              <a:t>ductos</a:t>
            </a:r>
            <a:r>
              <a:rPr lang="en-US" sz="1100" b="0" kern="1200" dirty="0">
                <a:solidFill>
                  <a:schemeClr val="tx1"/>
                </a:solidFill>
                <a:effectLst/>
              </a:rPr>
              <a:t> de Spark ML, que </a:t>
            </a:r>
            <a:r>
              <a:rPr lang="en-US" sz="1100" b="0" kern="1200" dirty="0" err="1">
                <a:solidFill>
                  <a:schemeClr val="tx1"/>
                </a:solidFill>
                <a:effectLst/>
              </a:rPr>
              <a:t>vendrán</a:t>
            </a:r>
            <a:r>
              <a:rPr lang="en-US" sz="1100" b="0" kern="1200" dirty="0">
                <a:solidFill>
                  <a:schemeClr val="tx1"/>
                </a:solidFill>
                <a:effectLst/>
              </a:rPr>
              <a:t> pronto (1H 2017). Y </a:t>
            </a:r>
            <a:r>
              <a:rPr lang="en-US" sz="1100" b="0" kern="1200" dirty="0" err="1">
                <a:solidFill>
                  <a:schemeClr val="tx1"/>
                </a:solidFill>
                <a:effectLst/>
              </a:rPr>
              <a:t>luego</a:t>
            </a:r>
            <a:r>
              <a:rPr lang="en-US" sz="1100" b="0" kern="1200" dirty="0">
                <a:solidFill>
                  <a:schemeClr val="tx1"/>
                </a:solidFill>
                <a:effectLst/>
              </a:rPr>
              <a:t> </a:t>
            </a:r>
            <a:r>
              <a:rPr lang="en-US" sz="1100" b="0" kern="1200" dirty="0" err="1">
                <a:solidFill>
                  <a:schemeClr val="tx1"/>
                </a:solidFill>
                <a:effectLst/>
              </a:rPr>
              <a:t>vamos</a:t>
            </a:r>
            <a:r>
              <a:rPr lang="en-US" sz="1100" b="0" kern="1200" dirty="0">
                <a:solidFill>
                  <a:schemeClr val="tx1"/>
                </a:solidFill>
                <a:effectLst/>
              </a:rPr>
              <a:t> a </a:t>
            </a:r>
            <a:r>
              <a:rPr lang="en-US" sz="1100" b="0" kern="1200" dirty="0" err="1">
                <a:solidFill>
                  <a:schemeClr val="tx1"/>
                </a:solidFill>
                <a:effectLst/>
              </a:rPr>
              <a:t>apoyar</a:t>
            </a:r>
            <a:r>
              <a:rPr lang="en-US" sz="1100" b="0" kern="1200" dirty="0">
                <a:solidFill>
                  <a:schemeClr val="tx1"/>
                </a:solidFill>
                <a:effectLst/>
              </a:rPr>
              <a:t> R, Python, SQL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código</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la </a:t>
            </a:r>
            <a:r>
              <a:rPr lang="en-US" sz="1100" b="0" kern="1200" dirty="0" err="1">
                <a:solidFill>
                  <a:schemeClr val="tx1"/>
                </a:solidFill>
                <a:effectLst/>
              </a:rPr>
              <a:t>misma</a:t>
            </a:r>
            <a:r>
              <a:rPr lang="en-US" sz="1100" b="0" kern="1200" dirty="0">
                <a:solidFill>
                  <a:schemeClr val="tx1"/>
                </a:solidFill>
                <a:effectLst/>
              </a:rPr>
              <a:t> </a:t>
            </a:r>
            <a:r>
              <a:rPr lang="en-US" sz="1100" b="0" kern="1200" dirty="0" err="1">
                <a:solidFill>
                  <a:schemeClr val="tx1"/>
                </a:solidFill>
                <a:effectLst/>
              </a:rPr>
              <a:t>tubería.En</a:t>
            </a:r>
            <a:r>
              <a:rPr lang="en-US" sz="1100" b="0" kern="1200" dirty="0">
                <a:solidFill>
                  <a:schemeClr val="tx1"/>
                </a:solidFill>
                <a:effectLst/>
              </a:rPr>
              <a:t> el </a:t>
            </a:r>
            <a:r>
              <a:rPr lang="en-US" sz="1100" b="0" kern="1200" dirty="0" err="1">
                <a:solidFill>
                  <a:schemeClr val="tx1"/>
                </a:solidFill>
                <a:effectLst/>
              </a:rPr>
              <a:t>lado</a:t>
            </a:r>
            <a:r>
              <a:rPr lang="en-US" sz="1100" b="0" kern="1200" dirty="0">
                <a:solidFill>
                  <a:schemeClr val="tx1"/>
                </a:solidFill>
                <a:effectLst/>
              </a:rPr>
              <a:t> del </a:t>
            </a:r>
            <a:r>
              <a:rPr lang="en-US" sz="1100" b="0" kern="1200" dirty="0" err="1">
                <a:solidFill>
                  <a:schemeClr val="tx1"/>
                </a:solidFill>
                <a:effectLst/>
              </a:rPr>
              <a:t>despliegue</a:t>
            </a:r>
            <a:r>
              <a:rPr lang="en-US" sz="1100" b="0" kern="1200" dirty="0">
                <a:solidFill>
                  <a:schemeClr val="tx1"/>
                </a:solidFill>
                <a:effectLst/>
              </a:rPr>
              <a:t>, Canvas </a:t>
            </a:r>
            <a:r>
              <a:rPr lang="en-US" sz="1100" b="0" kern="1200" dirty="0" err="1">
                <a:solidFill>
                  <a:schemeClr val="tx1"/>
                </a:solidFill>
                <a:effectLst/>
              </a:rPr>
              <a:t>tendrá</a:t>
            </a:r>
            <a:r>
              <a:rPr lang="en-US" sz="1100" b="0" kern="1200" dirty="0">
                <a:solidFill>
                  <a:schemeClr val="tx1"/>
                </a:solidFill>
                <a:effectLst/>
              </a:rPr>
              <a:t> </a:t>
            </a:r>
            <a:r>
              <a:rPr lang="en-US" sz="1100" b="0" kern="1200" dirty="0" err="1">
                <a:solidFill>
                  <a:schemeClr val="tx1"/>
                </a:solidFill>
                <a:effectLst/>
              </a:rPr>
              <a:t>opciones</a:t>
            </a:r>
            <a:r>
              <a:rPr lang="en-US" sz="1100" b="0" kern="1200" dirty="0">
                <a:solidFill>
                  <a:schemeClr val="tx1"/>
                </a:solidFill>
                <a:effectLst/>
              </a:rPr>
              <a:t> para </a:t>
            </a:r>
            <a:r>
              <a:rPr lang="en-US" sz="1100" b="0" kern="1200" dirty="0" err="1">
                <a:solidFill>
                  <a:schemeClr val="tx1"/>
                </a:solidFill>
                <a:effectLst/>
              </a:rPr>
              <a:t>desplegar</a:t>
            </a:r>
            <a:r>
              <a:rPr lang="en-US" sz="1100" b="0" kern="1200" dirty="0">
                <a:solidFill>
                  <a:schemeClr val="tx1"/>
                </a:solidFill>
                <a:effectLst/>
              </a:rPr>
              <a:t> </a:t>
            </a:r>
            <a:r>
              <a:rPr lang="en-US" sz="1100" b="0" kern="1200" dirty="0" err="1">
                <a:solidFill>
                  <a:schemeClr val="tx1"/>
                </a:solidFill>
                <a:effectLst/>
              </a:rPr>
              <a:t>esas</a:t>
            </a:r>
            <a:r>
              <a:rPr lang="en-US" sz="1100" b="0" kern="1200" dirty="0">
                <a:solidFill>
                  <a:schemeClr val="tx1"/>
                </a:solidFill>
                <a:effectLst/>
              </a:rPr>
              <a:t> </a:t>
            </a:r>
            <a:r>
              <a:rPr lang="en-US" sz="1100" b="0" kern="1200" dirty="0" err="1">
                <a:solidFill>
                  <a:schemeClr val="tx1"/>
                </a:solidFill>
                <a:effectLst/>
              </a:rPr>
              <a:t>tuberías</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a:t>
            </a:r>
            <a:r>
              <a:rPr lang="en-US" sz="1100" b="0" kern="1200" dirty="0" err="1">
                <a:solidFill>
                  <a:schemeClr val="tx1"/>
                </a:solidFill>
                <a:effectLst/>
              </a:rPr>
              <a:t>producción</a:t>
            </a:r>
            <a:r>
              <a:rPr lang="en-US" sz="1100" b="0" kern="1200" dirty="0">
                <a:solidFill>
                  <a:schemeClr val="tx1"/>
                </a:solidFill>
                <a:effectLst/>
              </a:rPr>
              <a:t> </a:t>
            </a:r>
            <a:r>
              <a:rPr lang="en-US" sz="1100" b="0" kern="1200" dirty="0" err="1">
                <a:solidFill>
                  <a:schemeClr val="tx1"/>
                </a:solidFill>
                <a:effectLst/>
              </a:rPr>
              <a:t>en</a:t>
            </a:r>
            <a:r>
              <a:rPr lang="en-US" sz="1100" b="0" kern="1200" dirty="0">
                <a:solidFill>
                  <a:schemeClr val="tx1"/>
                </a:solidFill>
                <a:effectLst/>
              </a:rPr>
              <a:t> un solo </a:t>
            </a:r>
            <a:r>
              <a:rPr lang="en-US" sz="1100" b="0" kern="1200" dirty="0" err="1">
                <a:solidFill>
                  <a:schemeClr val="tx1"/>
                </a:solidFill>
                <a:effectLst/>
              </a:rPr>
              <a:t>clic</a:t>
            </a:r>
            <a:r>
              <a:rPr lang="en-US" sz="1100" b="0" kern="1200" dirty="0">
                <a:solidFill>
                  <a:schemeClr val="tx1"/>
                </a:solidFill>
                <a:effectLst/>
              </a:rPr>
              <a:t> a </a:t>
            </a:r>
            <a:r>
              <a:rPr lang="en-US" sz="1100" b="0" kern="1200" dirty="0" err="1">
                <a:solidFill>
                  <a:schemeClr val="tx1"/>
                </a:solidFill>
                <a:effectLst/>
              </a:rPr>
              <a:t>través</a:t>
            </a:r>
            <a:r>
              <a:rPr lang="en-US" sz="1100" b="0" kern="1200" dirty="0">
                <a:solidFill>
                  <a:schemeClr val="tx1"/>
                </a:solidFill>
                <a:effectLst/>
              </a:rPr>
              <a:t> de IBM Machine </a:t>
            </a:r>
            <a:r>
              <a:rPr lang="en-US" sz="1100" b="0" kern="1200" dirty="0" err="1">
                <a:solidFill>
                  <a:schemeClr val="tx1"/>
                </a:solidFill>
                <a:effectLst/>
              </a:rPr>
              <a:t>Learning.Para</a:t>
            </a:r>
            <a:r>
              <a:rPr lang="en-US" sz="1100" b="0" kern="1200" dirty="0">
                <a:solidFill>
                  <a:schemeClr val="tx1"/>
                </a:solidFill>
                <a:effectLst/>
              </a:rPr>
              <a:t> </a:t>
            </a:r>
            <a:r>
              <a:rPr lang="en-US" sz="1100" b="0" kern="1200" dirty="0" err="1">
                <a:solidFill>
                  <a:schemeClr val="tx1"/>
                </a:solidFill>
                <a:effectLst/>
              </a:rPr>
              <a:t>más</a:t>
            </a:r>
            <a:r>
              <a:rPr lang="en-US" sz="1100" b="0" kern="1200" dirty="0">
                <a:solidFill>
                  <a:schemeClr val="tx1"/>
                </a:solidFill>
                <a:effectLst/>
              </a:rPr>
              <a:t> </a:t>
            </a:r>
            <a:r>
              <a:rPr lang="en-US" sz="1100" b="0" kern="1200" dirty="0" err="1">
                <a:solidFill>
                  <a:schemeClr val="tx1"/>
                </a:solidFill>
                <a:effectLst/>
              </a:rPr>
              <a:t>detalles</a:t>
            </a:r>
            <a:r>
              <a:rPr lang="en-US" sz="1100" b="0" kern="1200" dirty="0">
                <a:solidFill>
                  <a:schemeClr val="tx1"/>
                </a:solidFill>
                <a:effectLst/>
              </a:rPr>
              <a:t>, </a:t>
            </a:r>
            <a:r>
              <a:rPr lang="en-US" sz="1100" b="0" kern="1200" dirty="0" err="1">
                <a:solidFill>
                  <a:schemeClr val="tx1"/>
                </a:solidFill>
                <a:effectLst/>
              </a:rPr>
              <a:t>echa</a:t>
            </a:r>
            <a:r>
              <a:rPr lang="en-US" sz="1100" b="0" kern="1200" dirty="0">
                <a:solidFill>
                  <a:schemeClr val="tx1"/>
                </a:solidFill>
                <a:effectLst/>
              </a:rPr>
              <a:t> un </a:t>
            </a:r>
            <a:r>
              <a:rPr lang="en-US" sz="1100" b="0" kern="1200" dirty="0" err="1">
                <a:solidFill>
                  <a:schemeClr val="tx1"/>
                </a:solidFill>
                <a:effectLst/>
              </a:rPr>
              <a:t>vistazo</a:t>
            </a:r>
            <a:r>
              <a:rPr lang="en-US" sz="1100" b="0" kern="1200" dirty="0">
                <a:solidFill>
                  <a:schemeClr val="tx1"/>
                </a:solidFill>
                <a:effectLst/>
              </a:rPr>
              <a:t> a </a:t>
            </a:r>
            <a:r>
              <a:rPr lang="en-US" sz="1100" b="0" kern="1200" dirty="0" err="1">
                <a:solidFill>
                  <a:schemeClr val="tx1"/>
                </a:solidFill>
                <a:effectLst/>
              </a:rPr>
              <a:t>nuestro</a:t>
            </a:r>
            <a:r>
              <a:rPr lang="en-US" sz="1100" b="0" kern="1200" dirty="0">
                <a:solidFill>
                  <a:schemeClr val="tx1"/>
                </a:solidFill>
                <a:effectLst/>
              </a:rPr>
              <a:t> blog </a:t>
            </a:r>
            <a:r>
              <a:rPr lang="en-US" sz="1100" b="0" kern="1200" dirty="0" err="1">
                <a:solidFill>
                  <a:schemeClr val="tx1"/>
                </a:solidFill>
                <a:effectLst/>
              </a:rPr>
              <a:t>en</a:t>
            </a:r>
            <a:r>
              <a:rPr lang="en-US" sz="1100" b="0" kern="1200" dirty="0">
                <a:solidFill>
                  <a:schemeClr val="tx1"/>
                </a:solidFill>
                <a:effectLst/>
              </a:rPr>
              <a:t> "Better Together: SPSS y Data Science Experience": http://</a:t>
            </a:r>
            <a:r>
              <a:rPr lang="en-US" sz="1100" b="0" kern="1200" dirty="0" err="1">
                <a:solidFill>
                  <a:schemeClr val="tx1"/>
                </a:solidFill>
                <a:effectLst/>
              </a:rPr>
              <a:t>datascience.ibm.com</a:t>
            </a:r>
            <a:r>
              <a:rPr lang="en-US" sz="1100" b="0" kern="1200" dirty="0">
                <a:solidFill>
                  <a:schemeClr val="tx1"/>
                </a:solidFill>
                <a:effectLst/>
              </a:rPr>
              <a:t>/blog/</a:t>
            </a:r>
            <a:r>
              <a:rPr lang="en-US" sz="1100" b="0" kern="1200" dirty="0" err="1">
                <a:solidFill>
                  <a:schemeClr val="tx1"/>
                </a:solidFill>
                <a:effectLst/>
              </a:rPr>
              <a:t>spss</a:t>
            </a:r>
            <a:r>
              <a:rPr lang="en-US" sz="1100" b="0" kern="1200" dirty="0">
                <a:solidFill>
                  <a:schemeClr val="tx1"/>
                </a:solidFill>
                <a:effectLst/>
              </a:rPr>
              <a:t>-in-</a:t>
            </a:r>
            <a:r>
              <a:rPr lang="en-US" sz="1100" b="0" kern="1200" dirty="0" err="1">
                <a:solidFill>
                  <a:schemeClr val="tx1"/>
                </a:solidFill>
                <a:effectLst/>
              </a:rPr>
              <a:t>dsx</a:t>
            </a:r>
            <a:r>
              <a:rPr lang="en-US" sz="1100" b="0" kern="1200" dirty="0">
                <a:solidFill>
                  <a:schemeClr val="tx1"/>
                </a:solidFill>
                <a:effectLst/>
              </a:rPr>
              <a:t>/</a:t>
            </a:r>
            <a:endParaRPr lang="en-US" sz="1100" dirty="0"/>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8</a:t>
            </a:fld>
            <a:endParaRPr lang="en-US"/>
          </a:p>
        </p:txBody>
      </p:sp>
    </p:spTree>
    <p:extLst>
      <p:ext uri="{BB962C8B-B14F-4D97-AF65-F5344CB8AC3E}">
        <p14:creationId xmlns:p14="http://schemas.microsoft.com/office/powerpoint/2010/main" val="59286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413" y="698500"/>
            <a:ext cx="5326062" cy="29972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Ahora</a:t>
            </a:r>
            <a:r>
              <a:rPr lang="en-US" dirty="0"/>
              <a:t> </a:t>
            </a:r>
            <a:r>
              <a:rPr lang="en-US" dirty="0" err="1"/>
              <a:t>echemos</a:t>
            </a:r>
            <a:r>
              <a:rPr lang="en-US" dirty="0"/>
              <a:t> un </a:t>
            </a:r>
            <a:r>
              <a:rPr lang="en-US" dirty="0" err="1"/>
              <a:t>vistazo</a:t>
            </a:r>
            <a:r>
              <a:rPr lang="en-US" dirty="0"/>
              <a:t> a IBM ML </a:t>
            </a:r>
            <a:r>
              <a:rPr lang="en-US" dirty="0" err="1"/>
              <a:t>en</a:t>
            </a:r>
            <a:r>
              <a:rPr lang="en-US" dirty="0"/>
              <a:t> Data Science </a:t>
            </a:r>
            <a:r>
              <a:rPr lang="en-US" dirty="0" err="1"/>
              <a:t>Experience.IBM</a:t>
            </a:r>
            <a:r>
              <a:rPr lang="en-US" dirty="0"/>
              <a:t> Machine Learning </a:t>
            </a:r>
            <a:r>
              <a:rPr lang="en-US" dirty="0" err="1"/>
              <a:t>está</a:t>
            </a:r>
            <a:r>
              <a:rPr lang="en-US" dirty="0"/>
              <a:t> </a:t>
            </a:r>
            <a:r>
              <a:rPr lang="en-US" dirty="0" err="1"/>
              <a:t>provisto</a:t>
            </a:r>
            <a:r>
              <a:rPr lang="en-US" dirty="0"/>
              <a:t> </a:t>
            </a:r>
            <a:r>
              <a:rPr lang="en-US" dirty="0" err="1"/>
              <a:t>por</a:t>
            </a:r>
            <a:r>
              <a:rPr lang="en-US" dirty="0"/>
              <a:t> </a:t>
            </a:r>
            <a:r>
              <a:rPr lang="en-US" dirty="0" err="1"/>
              <a:t>defecto</a:t>
            </a:r>
            <a:r>
              <a:rPr lang="en-US" dirty="0"/>
              <a:t> </a:t>
            </a:r>
            <a:r>
              <a:rPr lang="en-US" dirty="0" err="1"/>
              <a:t>en</a:t>
            </a:r>
            <a:r>
              <a:rPr lang="en-US" dirty="0"/>
              <a:t> Data Science Experience. </a:t>
            </a:r>
            <a:r>
              <a:rPr lang="en-US" dirty="0" err="1"/>
              <a:t>Es</a:t>
            </a:r>
            <a:r>
              <a:rPr lang="en-US" dirty="0"/>
              <a:t> </a:t>
            </a:r>
            <a:r>
              <a:rPr lang="en-US" dirty="0" err="1"/>
              <a:t>nuestro</a:t>
            </a:r>
            <a:r>
              <a:rPr lang="en-US" dirty="0"/>
              <a:t> </a:t>
            </a:r>
            <a:r>
              <a:rPr lang="en-US" dirty="0" err="1"/>
              <a:t>tejido</a:t>
            </a:r>
            <a:r>
              <a:rPr lang="en-US" dirty="0"/>
              <a:t> de </a:t>
            </a:r>
            <a:r>
              <a:rPr lang="en-US" dirty="0" err="1"/>
              <a:t>despliegue</a:t>
            </a:r>
            <a:r>
              <a:rPr lang="en-US" dirty="0"/>
              <a:t> que </a:t>
            </a:r>
            <a:r>
              <a:rPr lang="en-US" dirty="0" err="1"/>
              <a:t>permite</a:t>
            </a:r>
            <a:r>
              <a:rPr lang="en-US" dirty="0"/>
              <a:t> a </a:t>
            </a:r>
            <a:r>
              <a:rPr lang="en-US" dirty="0" err="1"/>
              <a:t>los</a:t>
            </a:r>
            <a:r>
              <a:rPr lang="en-US" dirty="0"/>
              <a:t> Data Scientists </a:t>
            </a:r>
            <a:r>
              <a:rPr lang="en-US" dirty="0" err="1"/>
              <a:t>llevar</a:t>
            </a:r>
            <a:r>
              <a:rPr lang="en-US" dirty="0"/>
              <a:t> </a:t>
            </a:r>
            <a:r>
              <a:rPr lang="en-US" dirty="0" err="1"/>
              <a:t>sus</a:t>
            </a:r>
            <a:r>
              <a:rPr lang="en-US" dirty="0"/>
              <a:t> </a:t>
            </a:r>
            <a:r>
              <a:rPr lang="en-US" dirty="0" err="1"/>
              <a:t>modelos</a:t>
            </a:r>
            <a:r>
              <a:rPr lang="en-US" dirty="0"/>
              <a:t> del </a:t>
            </a:r>
            <a:r>
              <a:rPr lang="en-US" dirty="0" err="1"/>
              <a:t>laboratorio</a:t>
            </a:r>
            <a:r>
              <a:rPr lang="en-US" dirty="0"/>
              <a:t> a la </a:t>
            </a:r>
            <a:r>
              <a:rPr lang="en-US" dirty="0" err="1"/>
              <a:t>producción</a:t>
            </a:r>
            <a:r>
              <a:rPr lang="en-US" dirty="0"/>
              <a:t>. DSX </a:t>
            </a:r>
            <a:r>
              <a:rPr lang="en-US" dirty="0" err="1"/>
              <a:t>proporciona</a:t>
            </a:r>
            <a:r>
              <a:rPr lang="en-US" dirty="0"/>
              <a:t> </a:t>
            </a:r>
            <a:r>
              <a:rPr lang="en-US" dirty="0" err="1"/>
              <a:t>una</a:t>
            </a:r>
            <a:r>
              <a:rPr lang="en-US" dirty="0"/>
              <a:t> </a:t>
            </a:r>
            <a:r>
              <a:rPr lang="en-US" dirty="0" err="1"/>
              <a:t>interfaz</a:t>
            </a:r>
            <a:r>
              <a:rPr lang="en-US" dirty="0"/>
              <a:t> de </a:t>
            </a:r>
            <a:r>
              <a:rPr lang="en-US" dirty="0" err="1"/>
              <a:t>usuario</a:t>
            </a:r>
            <a:r>
              <a:rPr lang="en-US" dirty="0"/>
              <a:t> </a:t>
            </a:r>
            <a:r>
              <a:rPr lang="en-US" dirty="0" err="1"/>
              <a:t>única</a:t>
            </a:r>
            <a:r>
              <a:rPr lang="en-US" dirty="0"/>
              <a:t> para </a:t>
            </a:r>
            <a:r>
              <a:rPr lang="en-US" dirty="0" err="1"/>
              <a:t>crear</a:t>
            </a:r>
            <a:r>
              <a:rPr lang="en-US" dirty="0"/>
              <a:t> </a:t>
            </a:r>
            <a:r>
              <a:rPr lang="en-US" dirty="0" err="1"/>
              <a:t>modelos</a:t>
            </a:r>
            <a:r>
              <a:rPr lang="en-US" dirty="0"/>
              <a:t>, </a:t>
            </a:r>
            <a:r>
              <a:rPr lang="en-US" dirty="0" err="1"/>
              <a:t>colaborar</a:t>
            </a:r>
            <a:r>
              <a:rPr lang="en-US" dirty="0"/>
              <a:t>, </a:t>
            </a:r>
            <a:r>
              <a:rPr lang="en-US" dirty="0" err="1"/>
              <a:t>implementar</a:t>
            </a:r>
            <a:r>
              <a:rPr lang="en-US" dirty="0"/>
              <a:t>, </a:t>
            </a:r>
            <a:r>
              <a:rPr lang="en-US" dirty="0" err="1"/>
              <a:t>supervisar</a:t>
            </a:r>
            <a:r>
              <a:rPr lang="en-US" dirty="0"/>
              <a:t> e </a:t>
            </a:r>
            <a:r>
              <a:rPr lang="en-US" dirty="0" err="1"/>
              <a:t>integrar</a:t>
            </a:r>
            <a:r>
              <a:rPr lang="en-US" dirty="0"/>
              <a:t> la </a:t>
            </a:r>
            <a:r>
              <a:rPr lang="en-US" dirty="0" err="1"/>
              <a:t>retroalimentación</a:t>
            </a:r>
            <a:r>
              <a:rPr lang="en-US" dirty="0"/>
              <a:t>. Con un solo </a:t>
            </a:r>
            <a:r>
              <a:rPr lang="en-US" dirty="0" err="1"/>
              <a:t>clic</a:t>
            </a:r>
            <a:r>
              <a:rPr lang="en-US" dirty="0"/>
              <a:t>, </a:t>
            </a:r>
            <a:r>
              <a:rPr lang="en-US" dirty="0" err="1"/>
              <a:t>los</a:t>
            </a:r>
            <a:r>
              <a:rPr lang="en-US" dirty="0"/>
              <a:t> </a:t>
            </a:r>
            <a:r>
              <a:rPr lang="en-US" dirty="0" err="1"/>
              <a:t>Científicos</a:t>
            </a:r>
            <a:r>
              <a:rPr lang="en-US" dirty="0"/>
              <a:t> de </a:t>
            </a:r>
            <a:r>
              <a:rPr lang="en-US" dirty="0" err="1"/>
              <a:t>Datos</a:t>
            </a:r>
            <a:r>
              <a:rPr lang="en-US" dirty="0"/>
              <a:t> </a:t>
            </a:r>
            <a:r>
              <a:rPr lang="en-US" dirty="0" err="1"/>
              <a:t>pueden</a:t>
            </a:r>
            <a:r>
              <a:rPr lang="en-US" dirty="0"/>
              <a:t> </a:t>
            </a:r>
            <a:r>
              <a:rPr lang="en-US" dirty="0" err="1"/>
              <a:t>implementar</a:t>
            </a:r>
            <a:r>
              <a:rPr lang="en-US" dirty="0"/>
              <a:t> </a:t>
            </a:r>
            <a:r>
              <a:rPr lang="en-US" dirty="0" err="1"/>
              <a:t>sus</a:t>
            </a:r>
            <a:r>
              <a:rPr lang="en-US" dirty="0"/>
              <a:t> </a:t>
            </a:r>
            <a:r>
              <a:rPr lang="en-US" dirty="0" err="1"/>
              <a:t>modelos</a:t>
            </a:r>
            <a:r>
              <a:rPr lang="en-US" dirty="0"/>
              <a:t> de </a:t>
            </a:r>
            <a:r>
              <a:rPr lang="en-US" dirty="0" err="1"/>
              <a:t>aprendizaje</a:t>
            </a:r>
            <a:r>
              <a:rPr lang="en-US" dirty="0"/>
              <a:t> </a:t>
            </a:r>
            <a:r>
              <a:rPr lang="en-US" dirty="0" err="1"/>
              <a:t>automático</a:t>
            </a:r>
            <a:r>
              <a:rPr lang="en-US" dirty="0"/>
              <a:t> </a:t>
            </a:r>
            <a:r>
              <a:rPr lang="en-US" dirty="0" err="1"/>
              <a:t>como</a:t>
            </a:r>
            <a:r>
              <a:rPr lang="en-US" dirty="0"/>
              <a:t> </a:t>
            </a:r>
            <a:r>
              <a:rPr lang="en-US" dirty="0" err="1"/>
              <a:t>servicios</a:t>
            </a:r>
            <a:r>
              <a:rPr lang="en-US" dirty="0"/>
              <a:t> </a:t>
            </a:r>
            <a:r>
              <a:rPr lang="en-US" dirty="0" err="1"/>
              <a:t>web.IBM</a:t>
            </a:r>
            <a:r>
              <a:rPr lang="en-US" dirty="0"/>
              <a:t> ML </a:t>
            </a:r>
            <a:r>
              <a:rPr lang="en-US" dirty="0" err="1"/>
              <a:t>es</a:t>
            </a:r>
            <a:r>
              <a:rPr lang="en-US" dirty="0"/>
              <a:t> </a:t>
            </a:r>
            <a:r>
              <a:rPr lang="en-US" dirty="0" err="1"/>
              <a:t>accesible</a:t>
            </a:r>
            <a:r>
              <a:rPr lang="en-US" dirty="0"/>
              <a:t> </a:t>
            </a:r>
            <a:r>
              <a:rPr lang="en-US" dirty="0" err="1"/>
              <a:t>en</a:t>
            </a:r>
            <a:r>
              <a:rPr lang="en-US" dirty="0"/>
              <a:t> Data Science Experience a </a:t>
            </a:r>
            <a:r>
              <a:rPr lang="en-US" dirty="0" err="1"/>
              <a:t>través</a:t>
            </a:r>
            <a:r>
              <a:rPr lang="en-US" dirty="0"/>
              <a:t> de APIs (</a:t>
            </a:r>
            <a:r>
              <a:rPr lang="en-US" dirty="0" err="1"/>
              <a:t>por</a:t>
            </a:r>
            <a:r>
              <a:rPr lang="en-US" dirty="0"/>
              <a:t> </a:t>
            </a:r>
            <a:r>
              <a:rPr lang="en-US" dirty="0" err="1"/>
              <a:t>codificación</a:t>
            </a:r>
            <a:r>
              <a:rPr lang="en-US" dirty="0"/>
              <a:t> </a:t>
            </a:r>
            <a:r>
              <a:rPr lang="en-US" dirty="0" err="1"/>
              <a:t>en</a:t>
            </a:r>
            <a:r>
              <a:rPr lang="en-US" dirty="0"/>
              <a:t> Notebooks), Wizard GUI (</a:t>
            </a:r>
            <a:r>
              <a:rPr lang="en-US" dirty="0" err="1"/>
              <a:t>es</a:t>
            </a:r>
            <a:r>
              <a:rPr lang="en-US" dirty="0"/>
              <a:t> </a:t>
            </a:r>
            <a:r>
              <a:rPr lang="en-US" dirty="0" err="1"/>
              <a:t>decir</a:t>
            </a:r>
            <a:r>
              <a:rPr lang="en-US" dirty="0"/>
              <a:t>, </a:t>
            </a:r>
            <a:r>
              <a:rPr lang="en-US" dirty="0" err="1"/>
              <a:t>denominado</a:t>
            </a:r>
            <a:r>
              <a:rPr lang="en-US" dirty="0"/>
              <a:t> "pipelines" </a:t>
            </a:r>
            <a:r>
              <a:rPr lang="en-US" dirty="0" err="1"/>
              <a:t>en</a:t>
            </a:r>
            <a:r>
              <a:rPr lang="en-US" dirty="0"/>
              <a:t> Projects) y DSX Canvas (que </a:t>
            </a:r>
            <a:r>
              <a:rPr lang="en-US" dirty="0" err="1"/>
              <a:t>es</a:t>
            </a:r>
            <a:r>
              <a:rPr lang="en-US" dirty="0"/>
              <a:t> un </a:t>
            </a:r>
            <a:r>
              <a:rPr lang="en-US" dirty="0" err="1"/>
              <a:t>enfoque</a:t>
            </a:r>
            <a:r>
              <a:rPr lang="en-US" dirty="0"/>
              <a:t> </a:t>
            </a:r>
            <a:r>
              <a:rPr lang="en-US" dirty="0" err="1"/>
              <a:t>basado</a:t>
            </a:r>
            <a:r>
              <a:rPr lang="en-US" dirty="0"/>
              <a:t> </a:t>
            </a:r>
            <a:r>
              <a:rPr lang="en-US" dirty="0" err="1"/>
              <a:t>en</a:t>
            </a:r>
            <a:r>
              <a:rPr lang="en-US" dirty="0"/>
              <a:t> GUI </a:t>
            </a:r>
            <a:r>
              <a:rPr lang="en-US" dirty="0" err="1"/>
              <a:t>inspirado</a:t>
            </a:r>
            <a:r>
              <a:rPr lang="en-US" dirty="0"/>
              <a:t> </a:t>
            </a:r>
            <a:r>
              <a:rPr lang="en-US" dirty="0" err="1"/>
              <a:t>en</a:t>
            </a:r>
            <a:r>
              <a:rPr lang="en-US" dirty="0"/>
              <a:t> SPSS Modeler).Nota: </a:t>
            </a:r>
            <a:r>
              <a:rPr lang="en-US" dirty="0" err="1"/>
              <a:t>En</a:t>
            </a:r>
            <a:r>
              <a:rPr lang="en-US" dirty="0"/>
              <a:t> IBM ML GA </a:t>
            </a:r>
            <a:r>
              <a:rPr lang="en-US" dirty="0" err="1"/>
              <a:t>en</a:t>
            </a:r>
            <a:r>
              <a:rPr lang="en-US" dirty="0"/>
              <a:t> DSX (</a:t>
            </a:r>
            <a:r>
              <a:rPr lang="en-US" dirty="0" err="1"/>
              <a:t>durante</a:t>
            </a:r>
            <a:r>
              <a:rPr lang="en-US" dirty="0"/>
              <a:t> 1H 2017) </a:t>
            </a:r>
            <a:r>
              <a:rPr lang="en-US" dirty="0" err="1"/>
              <a:t>esperamos</a:t>
            </a:r>
            <a:r>
              <a:rPr lang="en-US" dirty="0"/>
              <a:t> </a:t>
            </a:r>
            <a:r>
              <a:rPr lang="en-US" dirty="0" err="1"/>
              <a:t>tener</a:t>
            </a:r>
            <a:r>
              <a:rPr lang="en-US" dirty="0"/>
              <a:t> </a:t>
            </a:r>
            <a:r>
              <a:rPr lang="en-US" dirty="0" err="1"/>
              <a:t>tanto</a:t>
            </a:r>
            <a:r>
              <a:rPr lang="en-US" dirty="0"/>
              <a:t> la API </a:t>
            </a:r>
            <a:r>
              <a:rPr lang="en-US" dirty="0" err="1"/>
              <a:t>como</a:t>
            </a:r>
            <a:r>
              <a:rPr lang="en-US" dirty="0"/>
              <a:t> la GUI del </a:t>
            </a:r>
            <a:r>
              <a:rPr lang="en-US" dirty="0" err="1"/>
              <a:t>Asistente</a:t>
            </a:r>
            <a:r>
              <a:rPr lang="en-US" dirty="0"/>
              <a:t> </a:t>
            </a:r>
            <a:r>
              <a:rPr lang="en-US" dirty="0" err="1"/>
              <a:t>disponibles</a:t>
            </a:r>
            <a:r>
              <a:rPr lang="en-US" dirty="0"/>
              <a:t>. La </a:t>
            </a:r>
            <a:r>
              <a:rPr lang="en-US" dirty="0" err="1"/>
              <a:t>implementación</a:t>
            </a:r>
            <a:r>
              <a:rPr lang="en-US" dirty="0"/>
              <a:t> de DSX Canvas a </a:t>
            </a:r>
            <a:r>
              <a:rPr lang="en-US" dirty="0" err="1"/>
              <a:t>través</a:t>
            </a:r>
            <a:r>
              <a:rPr lang="en-US" dirty="0"/>
              <a:t> de IBM ML </a:t>
            </a:r>
            <a:r>
              <a:rPr lang="en-US" dirty="0" err="1"/>
              <a:t>generará</a:t>
            </a:r>
            <a:r>
              <a:rPr lang="en-US" dirty="0"/>
              <a:t> GA </a:t>
            </a:r>
            <a:r>
              <a:rPr lang="en-US" dirty="0" err="1"/>
              <a:t>después</a:t>
            </a:r>
            <a:r>
              <a:rPr lang="en-US" dirty="0"/>
              <a:t> de las API y </a:t>
            </a:r>
            <a:r>
              <a:rPr lang="en-US" dirty="0" err="1"/>
              <a:t>Asistente.También</a:t>
            </a:r>
            <a:r>
              <a:rPr lang="en-US" dirty="0"/>
              <a:t> </a:t>
            </a:r>
            <a:r>
              <a:rPr lang="en-US" dirty="0" err="1"/>
              <a:t>tenga</a:t>
            </a:r>
            <a:r>
              <a:rPr lang="en-US" dirty="0"/>
              <a:t> </a:t>
            </a:r>
            <a:r>
              <a:rPr lang="en-US" dirty="0" err="1"/>
              <a:t>en</a:t>
            </a:r>
            <a:r>
              <a:rPr lang="en-US" dirty="0"/>
              <a:t> </a:t>
            </a:r>
            <a:r>
              <a:rPr lang="en-US" dirty="0" err="1"/>
              <a:t>cuenta</a:t>
            </a:r>
            <a:r>
              <a:rPr lang="en-US" dirty="0"/>
              <a:t> que DSX Private Cloud se </a:t>
            </a:r>
            <a:r>
              <a:rPr lang="en-US" dirty="0" err="1"/>
              <a:t>convertirá</a:t>
            </a:r>
            <a:r>
              <a:rPr lang="en-US" dirty="0"/>
              <a:t> </a:t>
            </a:r>
            <a:r>
              <a:rPr lang="en-US" dirty="0" err="1"/>
              <a:t>en</a:t>
            </a:r>
            <a:r>
              <a:rPr lang="en-US" dirty="0"/>
              <a:t> el IDE </a:t>
            </a:r>
            <a:r>
              <a:rPr lang="en-US" dirty="0" err="1"/>
              <a:t>estándar</a:t>
            </a:r>
            <a:r>
              <a:rPr lang="en-US" dirty="0"/>
              <a:t> de IBM ML para z / OS. </a:t>
            </a:r>
            <a:r>
              <a:rPr lang="en-US" dirty="0" err="1"/>
              <a:t>Esto</a:t>
            </a:r>
            <a:r>
              <a:rPr lang="en-US" dirty="0"/>
              <a:t> se </a:t>
            </a:r>
            <a:r>
              <a:rPr lang="en-US" dirty="0" err="1"/>
              <a:t>espera</a:t>
            </a:r>
            <a:r>
              <a:rPr lang="en-US" dirty="0"/>
              <a:t> que se </a:t>
            </a:r>
            <a:r>
              <a:rPr lang="en-US" dirty="0" err="1"/>
              <a:t>entregue</a:t>
            </a:r>
            <a:r>
              <a:rPr lang="en-US" dirty="0"/>
              <a:t> </a:t>
            </a:r>
            <a:r>
              <a:rPr lang="en-US" dirty="0" err="1"/>
              <a:t>en</a:t>
            </a:r>
            <a:r>
              <a:rPr lang="en-US" dirty="0"/>
              <a:t> el 1S 2017.</a:t>
            </a:r>
          </a:p>
        </p:txBody>
      </p:sp>
      <p:sp>
        <p:nvSpPr>
          <p:cNvPr id="5" name="Slide Number Placeholder 4"/>
          <p:cNvSpPr>
            <a:spLocks noGrp="1"/>
          </p:cNvSpPr>
          <p:nvPr>
            <p:ph type="sldNum" sz="quarter" idx="11"/>
          </p:nvPr>
        </p:nvSpPr>
        <p:spPr>
          <a:xfrm>
            <a:off x="3848645" y="9433106"/>
            <a:ext cx="2944283" cy="496570"/>
          </a:xfrm>
          <a:prstGeom prst="rect">
            <a:avLst/>
          </a:prstGeom>
        </p:spPr>
        <p:txBody>
          <a:bodyPr/>
          <a:lstStyle/>
          <a:p>
            <a:pPr>
              <a:defRPr/>
            </a:pPr>
            <a:fld id="{040B581C-626E-294F-B722-58DBE953966B}" type="slidenum">
              <a:rPr lang="en-US" smtClean="0"/>
              <a:pPr>
                <a:defRPr/>
              </a:pPr>
              <a:t>9</a:t>
            </a:fld>
            <a:endParaRPr lang="en-US"/>
          </a:p>
        </p:txBody>
      </p:sp>
    </p:spTree>
    <p:extLst>
      <p:ext uri="{BB962C8B-B14F-4D97-AF65-F5344CB8AC3E}">
        <p14:creationId xmlns:p14="http://schemas.microsoft.com/office/powerpoint/2010/main" val="244717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758825"/>
            <a:ext cx="5784850" cy="3254375"/>
          </a:xfrm>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Para acabar el repaso entre las funcionalidades más importantes de las añadidas por IBM, que aportan un valor enorme es la parte de optimización.</a:t>
            </a:r>
          </a:p>
          <a:p>
            <a:r>
              <a:rPr lang="es-ES" sz="1200" kern="1200" dirty="0">
                <a:solidFill>
                  <a:schemeClr val="tx1"/>
                </a:solidFill>
                <a:effectLst/>
                <a:latin typeface="+mn-lt"/>
                <a:ea typeface="+mn-ea"/>
                <a:cs typeface="+mn-cs"/>
              </a:rPr>
              <a:t>Nuestra herramienta de Optimización, CPLEX, que es una de las herramientas más potentes en optimización y análisis prescriptivo, a parte de su versión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prem</a:t>
            </a:r>
            <a:r>
              <a:rPr lang="es-ES" sz="1200" kern="1200" dirty="0">
                <a:solidFill>
                  <a:schemeClr val="tx1"/>
                </a:solidFill>
                <a:effectLst/>
                <a:latin typeface="+mn-lt"/>
                <a:ea typeface="+mn-ea"/>
                <a:cs typeface="+mn-cs"/>
              </a:rPr>
              <a:t>, en la que tiene su motor de resolución (el más potente del mercado) tiene una versión en CLOUD de este motor. Ambas herramientas se utilizan para crear e implementar aplicaciones de planificación y programación basadas en la optimización, así como otras aplicaciones de toma de decisiones, que optimizan los </a:t>
            </a:r>
            <a:r>
              <a:rPr lang="es-ES" sz="1200" kern="1200" dirty="0" err="1">
                <a:solidFill>
                  <a:schemeClr val="tx1"/>
                </a:solidFill>
                <a:effectLst/>
                <a:latin typeface="+mn-lt"/>
                <a:ea typeface="+mn-ea"/>
                <a:cs typeface="+mn-cs"/>
              </a:rPr>
              <a:t>KPIs</a:t>
            </a:r>
            <a:r>
              <a:rPr lang="es-ES" sz="1200" kern="1200" dirty="0">
                <a:solidFill>
                  <a:schemeClr val="tx1"/>
                </a:solidFill>
                <a:effectLst/>
                <a:latin typeface="+mn-lt"/>
                <a:ea typeface="+mn-ea"/>
                <a:cs typeface="+mn-cs"/>
              </a:rPr>
              <a:t> a través de múltiples objetivos, decisiones y restricciones empresariales. </a:t>
            </a:r>
          </a:p>
          <a:p>
            <a:r>
              <a:rPr lang="es-ES" sz="1200" kern="1200" dirty="0">
                <a:solidFill>
                  <a:schemeClr val="tx1"/>
                </a:solidFill>
                <a:effectLst/>
                <a:latin typeface="+mn-lt"/>
                <a:ea typeface="+mn-ea"/>
                <a:cs typeface="+mn-cs"/>
              </a:rPr>
              <a:t>Como es habitual, cada vez más empresas se dan cuenta de que después de hacer su análisis predictivo, muchas veces es necesario optimizar para minimizar costes, o para maximizar beneficios (entre otros) es por ello, que IBM está invirtiendo en hacer que la experiencia completa de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esté disponible dentro de DSX, para permitir a los equipos de científicos de datos, desarrolladores, analistas de negocio y usuarios finales colaborar en sus proyectos de análisis y mejorar su </a:t>
            </a:r>
            <a:r>
              <a:rPr lang="es-ES" sz="1200" kern="1200" dirty="0" err="1">
                <a:solidFill>
                  <a:schemeClr val="tx1"/>
                </a:solidFill>
                <a:effectLst/>
                <a:latin typeface="+mn-lt"/>
                <a:ea typeface="+mn-ea"/>
                <a:cs typeface="+mn-cs"/>
              </a:rPr>
              <a:t>análitica</a:t>
            </a:r>
            <a:r>
              <a:rPr lang="es-ES" sz="1200" kern="1200" dirty="0">
                <a:solidFill>
                  <a:schemeClr val="tx1"/>
                </a:solidFill>
                <a:effectLst/>
                <a:latin typeface="+mn-lt"/>
                <a:ea typeface="+mn-ea"/>
                <a:cs typeface="+mn-cs"/>
              </a:rPr>
              <a:t> hasta el punto de crear una analítica avanzada completa. Como primer paso, IBM </a:t>
            </a:r>
            <a:r>
              <a:rPr lang="es-ES" sz="1200" kern="1200" dirty="0" err="1">
                <a:solidFill>
                  <a:schemeClr val="tx1"/>
                </a:solidFill>
                <a:effectLst/>
                <a:latin typeface="+mn-lt"/>
                <a:ea typeface="+mn-ea"/>
                <a:cs typeface="+mn-cs"/>
              </a:rPr>
              <a:t>Decision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Optimization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on</a:t>
            </a:r>
            <a:r>
              <a:rPr lang="es-ES" sz="1200" kern="1200" dirty="0">
                <a:solidFill>
                  <a:schemeClr val="tx1"/>
                </a:solidFill>
                <a:effectLst/>
                <a:latin typeface="+mn-lt"/>
                <a:ea typeface="+mn-ea"/>
                <a:cs typeface="+mn-cs"/>
              </a:rPr>
              <a:t> Cloud (también conocido como </a:t>
            </a:r>
            <a:r>
              <a:rPr lang="es-ES" sz="1200" kern="1200" dirty="0" err="1">
                <a:solidFill>
                  <a:schemeClr val="tx1"/>
                </a:solidFill>
                <a:effectLst/>
                <a:latin typeface="+mn-lt"/>
                <a:ea typeface="+mn-ea"/>
                <a:cs typeface="+mn-cs"/>
              </a:rPr>
              <a:t>DOcplexcloud</a:t>
            </a:r>
            <a:r>
              <a:rPr lang="es-ES" sz="1200" kern="1200" dirty="0">
                <a:solidFill>
                  <a:schemeClr val="tx1"/>
                </a:solidFill>
                <a:effectLst/>
                <a:latin typeface="+mn-lt"/>
                <a:ea typeface="+mn-ea"/>
                <a:cs typeface="+mn-cs"/>
              </a:rPr>
              <a:t>) está disponible para su uso en DSX , y es tan sencillo como llamarlo </a:t>
            </a:r>
            <a:r>
              <a:rPr lang="es-ES" sz="1200" kern="1200" dirty="0" err="1">
                <a:solidFill>
                  <a:schemeClr val="tx1"/>
                </a:solidFill>
                <a:effectLst/>
                <a:latin typeface="+mn-lt"/>
                <a:ea typeface="+mn-ea"/>
                <a:cs typeface="+mn-cs"/>
              </a:rPr>
              <a:t>via</a:t>
            </a:r>
            <a:r>
              <a:rPr lang="es-ES" sz="1200" kern="1200" dirty="0">
                <a:solidFill>
                  <a:schemeClr val="tx1"/>
                </a:solidFill>
                <a:effectLst/>
                <a:latin typeface="+mn-lt"/>
                <a:ea typeface="+mn-ea"/>
                <a:cs typeface="+mn-cs"/>
              </a:rPr>
              <a:t> api, con las </a:t>
            </a:r>
            <a:r>
              <a:rPr lang="es-ES" sz="1200" kern="1200" dirty="0" err="1">
                <a:solidFill>
                  <a:schemeClr val="tx1"/>
                </a:solidFill>
                <a:effectLst/>
                <a:latin typeface="+mn-lt"/>
                <a:ea typeface="+mn-ea"/>
                <a:cs typeface="+mn-cs"/>
              </a:rPr>
              <a:t>crecendiales</a:t>
            </a:r>
            <a:r>
              <a:rPr lang="es-ES" sz="1200" kern="1200" dirty="0">
                <a:solidFill>
                  <a:schemeClr val="tx1"/>
                </a:solidFill>
                <a:effectLst/>
                <a:latin typeface="+mn-lt"/>
                <a:ea typeface="+mn-ea"/>
                <a:cs typeface="+mn-cs"/>
              </a:rPr>
              <a:t> y podrás hacer tu optimización en el notebook invocando al potente motor de CPLEX.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900" kern="1200" dirty="0">
              <a:solidFill>
                <a:schemeClr val="tx1"/>
              </a:solidFill>
              <a:effectLst/>
              <a:latin typeface="Arial" charset="0"/>
              <a:ea typeface="ＭＳ Ｐゴシック" charset="0"/>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900" kern="1200" dirty="0">
                <a:solidFill>
                  <a:schemeClr val="tx1"/>
                </a:solidFill>
                <a:effectLst/>
                <a:latin typeface="Arial" charset="0"/>
                <a:ea typeface="ＭＳ Ｐゴシック" charset="0"/>
                <a:cs typeface="ＭＳ Ｐゴシック" charset="0"/>
              </a:rPr>
              <a:t>You can purchase IBM Decision Optimization on Cloud here :https://www.ibm.com/marketplace/cloud/decision-optimization-cloud/us/en-us ibm.com</a:t>
            </a:r>
          </a:p>
        </p:txBody>
      </p:sp>
      <p:sp>
        <p:nvSpPr>
          <p:cNvPr id="4" name="Footer Placeholder 3"/>
          <p:cNvSpPr>
            <a:spLocks noGrp="1"/>
          </p:cNvSpPr>
          <p:nvPr>
            <p:ph type="ftr" sz="quarter" idx="10"/>
          </p:nvPr>
        </p:nvSpPr>
        <p:spPr/>
        <p:txBody>
          <a:bodyPr/>
          <a:lstStyle/>
          <a:p>
            <a:pPr>
              <a:defRPr/>
            </a:pPr>
            <a:r>
              <a:rPr lang="en-US"/>
              <a:t>IBM Analytics © 2017 IBM Corporation</a:t>
            </a: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pPr>
                <a:defRPr/>
              </a:pPr>
              <a:t>10</a:t>
            </a:fld>
            <a:endParaRPr lang="en-US"/>
          </a:p>
        </p:txBody>
      </p:sp>
    </p:spTree>
    <p:extLst>
      <p:ext uri="{BB962C8B-B14F-4D97-AF65-F5344CB8AC3E}">
        <p14:creationId xmlns:p14="http://schemas.microsoft.com/office/powerpoint/2010/main" val="1795099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gradFill>
            <a:gsLst>
              <a:gs pos="0">
                <a:srgbClr val="0F6971"/>
              </a:gs>
              <a:gs pos="100000">
                <a:srgbClr val="285B78"/>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25518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2">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488061"/>
          </a:xfrm>
          <a:prstGeom prst="rect">
            <a:avLst/>
          </a:prstGeom>
          <a:solidFill>
            <a:srgbClr val="31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l="26" t="59" r="51879" b="46715"/>
          <a:stretch/>
        </p:blipFill>
        <p:spPr>
          <a:xfrm>
            <a:off x="5381217" y="-2387"/>
            <a:ext cx="6796271" cy="6741170"/>
          </a:xfrm>
          <a:prstGeom prst="rect">
            <a:avLst/>
          </a:prstGeom>
        </p:spPr>
      </p:pic>
      <p:sp>
        <p:nvSpPr>
          <p:cNvPr id="12" name="Rectangle 11"/>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1"/>
          <p:cNvSpPr>
            <a:spLocks noGrp="1"/>
          </p:cNvSpPr>
          <p:nvPr>
            <p:ph type="ctrTitle"/>
          </p:nvPr>
        </p:nvSpPr>
        <p:spPr>
          <a:xfrm>
            <a:off x="435429" y="1836964"/>
            <a:ext cx="5341259" cy="2299607"/>
          </a:xfrm>
        </p:spPr>
        <p:txBody>
          <a:bodyPr anchor="b">
            <a:noAutofit/>
          </a:bodyPr>
          <a:lstStyle>
            <a:lvl1pPr algn="l">
              <a:lnSpc>
                <a:spcPct val="100000"/>
              </a:lnSpc>
              <a:defRPr sz="4396">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435429" y="4256716"/>
            <a:ext cx="5341259" cy="402319"/>
          </a:xfrm>
        </p:spPr>
        <p:txBody>
          <a:bodyPr>
            <a:noAutofit/>
          </a:bodyPr>
          <a:lstStyle>
            <a:lvl1pPr marL="0" indent="0" algn="l">
              <a:buNone/>
              <a:defRPr sz="1998" b="0">
                <a:solidFill>
                  <a:schemeClr val="bg1"/>
                </a:solidFill>
                <a:latin typeface="Arial" panose="020B0604020202020204" pitchFamily="34" charset="0"/>
                <a:cs typeface="Arial" panose="020B0604020202020204" pitchFamily="34" charset="0"/>
              </a:defRPr>
            </a:lvl1pPr>
            <a:lvl2pPr marL="456777" indent="0" algn="ctr">
              <a:buNone/>
              <a:defRPr sz="1998"/>
            </a:lvl2pPr>
            <a:lvl3pPr marL="913554" indent="0" algn="ctr">
              <a:buNone/>
              <a:defRPr sz="1798"/>
            </a:lvl3pPr>
            <a:lvl4pPr marL="1370331" indent="0" algn="ctr">
              <a:buNone/>
              <a:defRPr sz="1599"/>
            </a:lvl4pPr>
            <a:lvl5pPr marL="1827108" indent="0" algn="ctr">
              <a:buNone/>
              <a:defRPr sz="1599"/>
            </a:lvl5pPr>
            <a:lvl6pPr marL="2283885" indent="0" algn="ctr">
              <a:buNone/>
              <a:defRPr sz="1599"/>
            </a:lvl6pPr>
            <a:lvl7pPr marL="2740663" indent="0" algn="ctr">
              <a:buNone/>
              <a:defRPr sz="1599"/>
            </a:lvl7pPr>
            <a:lvl8pPr marL="3197440" indent="0" algn="ctr">
              <a:buNone/>
              <a:defRPr sz="1599"/>
            </a:lvl8pPr>
            <a:lvl9pPr marL="3654217" indent="0" algn="ctr">
              <a:buNone/>
              <a:defRPr sz="1599"/>
            </a:lvl9pPr>
          </a:lstStyle>
          <a:p>
            <a:r>
              <a:rPr lang="en-US"/>
              <a:t>Click to edit Master subtitle style</a:t>
            </a:r>
            <a:endParaRPr lang="en-US" dirty="0"/>
          </a:p>
        </p:txBody>
      </p:sp>
      <p:sp>
        <p:nvSpPr>
          <p:cNvPr id="11"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362420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426" y="1390650"/>
            <a:ext cx="11306175" cy="4786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20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200024" y="3614738"/>
            <a:ext cx="11668125" cy="2807077"/>
          </a:xfrm>
          <a:prstGeom prst="rect">
            <a:avLst/>
          </a:prstGeom>
        </p:spPr>
      </p:pic>
      <p:sp>
        <p:nvSpPr>
          <p:cNvPr id="2" name="Title 1"/>
          <p:cNvSpPr>
            <a:spLocks noGrp="1"/>
          </p:cNvSpPr>
          <p:nvPr>
            <p:ph type="title"/>
          </p:nvPr>
        </p:nvSpPr>
        <p:spPr>
          <a:xfrm>
            <a:off x="831851" y="2216054"/>
            <a:ext cx="10515600" cy="1050020"/>
          </a:xfrm>
        </p:spPr>
        <p:txBody>
          <a:bodyPr anchor="b">
            <a:normAutofit/>
          </a:bodyPr>
          <a:lstStyle>
            <a:lvl1pPr algn="ctr">
              <a:defRPr sz="4796"/>
            </a:lvl1pPr>
          </a:lstStyle>
          <a:p>
            <a:r>
              <a:rPr lang="en-US"/>
              <a:t>Click to edit Master title style</a:t>
            </a:r>
            <a:endParaRPr lang="en-US" dirty="0"/>
          </a:p>
        </p:txBody>
      </p:sp>
      <p:sp>
        <p:nvSpPr>
          <p:cNvPr id="15" name="Rectangle 6"/>
          <p:cNvSpPr>
            <a:spLocks noChangeArrowheads="1"/>
          </p:cNvSpPr>
          <p:nvPr/>
        </p:nvSpPr>
        <p:spPr bwMode="black">
          <a:xfrm>
            <a:off x="9462889"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899" dirty="0">
                <a:solidFill>
                  <a:prstClr val="white">
                    <a:lumMod val="50000"/>
                  </a:prstClr>
                </a:solidFill>
              </a:rPr>
              <a:t>© 2015 IBM Corporation</a:t>
            </a:r>
          </a:p>
        </p:txBody>
      </p:sp>
      <p:grpSp>
        <p:nvGrpSpPr>
          <p:cNvPr id="16" name="Group 15"/>
          <p:cNvGrpSpPr/>
          <p:nvPr/>
        </p:nvGrpSpPr>
        <p:grpSpPr>
          <a:xfrm>
            <a:off x="8378642" y="336635"/>
            <a:ext cx="3360959" cy="608907"/>
            <a:chOff x="7852964" y="427315"/>
            <a:chExt cx="3360959" cy="608907"/>
          </a:xfrm>
        </p:grpSpPr>
        <p:sp>
          <p:nvSpPr>
            <p:cNvPr id="17" name="Rectangle 16"/>
            <p:cNvSpPr/>
            <p:nvPr userDrawn="1"/>
          </p:nvSpPr>
          <p:spPr>
            <a:xfrm>
              <a:off x="7852964" y="584260"/>
              <a:ext cx="2243178" cy="369012"/>
            </a:xfrm>
            <a:prstGeom prst="rect">
              <a:avLst/>
            </a:prstGeom>
          </p:spPr>
          <p:txBody>
            <a:bodyPr wrap="none">
              <a:spAutoFit/>
            </a:bodyPr>
            <a:lstStyle/>
            <a:p>
              <a:r>
                <a:rPr lang="en-US" sz="1798" dirty="0">
                  <a:solidFill>
                    <a:prstClr val="black"/>
                  </a:solidFill>
                  <a:latin typeface="Calibri Light" panose="020F0302020204030204"/>
                </a:rPr>
                <a:t>IBM </a:t>
              </a:r>
              <a:r>
                <a:rPr lang="en-US" sz="1798" dirty="0">
                  <a:solidFill>
                    <a:prstClr val="black"/>
                  </a:solidFill>
                  <a:latin typeface="Lubalin Book for IBM" panose="02060502020205020404" pitchFamily="18" charset="0"/>
                </a:rPr>
                <a:t>Smarter </a:t>
              </a:r>
              <a:r>
                <a:rPr lang="en-US" sz="1798" dirty="0">
                  <a:solidFill>
                    <a:prstClr val="black"/>
                  </a:solidFill>
                  <a:latin typeface="Calibri Light" panose="020F0302020204030204"/>
                </a:rPr>
                <a:t>Analytics</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602611" y="427315"/>
              <a:ext cx="611312" cy="608907"/>
            </a:xfrm>
            <a:prstGeom prst="rect">
              <a:avLst/>
            </a:prstGeom>
          </p:spPr>
        </p:pic>
      </p:grpSp>
      <p:cxnSp>
        <p:nvCxnSpPr>
          <p:cNvPr id="19" name="Straight Connector 18"/>
          <p:cNvCxnSpPr/>
          <p:nvPr/>
        </p:nvCxnSpPr>
        <p:spPr>
          <a:xfrm>
            <a:off x="661653" y="1119883"/>
            <a:ext cx="10826551"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Rectangle 6"/>
          <p:cNvSpPr>
            <a:spLocks noChangeArrowheads="1"/>
          </p:cNvSpPr>
          <p:nvPr/>
        </p:nvSpPr>
        <p:spPr bwMode="black">
          <a:xfrm>
            <a:off x="567144" y="6347373"/>
            <a:ext cx="2136203" cy="272789"/>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eaLnBrk="1" hangingPunct="1">
              <a:defRPr/>
            </a:pPr>
            <a:r>
              <a:rPr lang="en-US" altLang="en-US" sz="899" dirty="0">
                <a:solidFill>
                  <a:prstClr val="white">
                    <a:lumMod val="50000"/>
                  </a:prstClr>
                </a:solidFill>
              </a:rPr>
              <a:t>IBM Confidential</a:t>
            </a:r>
          </a:p>
        </p:txBody>
      </p:sp>
    </p:spTree>
    <p:extLst>
      <p:ext uri="{BB962C8B-B14F-4D97-AF65-F5344CB8AC3E}">
        <p14:creationId xmlns:p14="http://schemas.microsoft.com/office/powerpoint/2010/main" val="418830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Only">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5603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grpSp>
        <p:nvGrpSpPr>
          <p:cNvPr id="9" name="Group 8"/>
          <p:cNvGrpSpPr/>
          <p:nvPr/>
        </p:nvGrpSpPr>
        <p:grpSpPr>
          <a:xfrm>
            <a:off x="2912324" y="3011333"/>
            <a:ext cx="6367355" cy="835339"/>
            <a:chOff x="2450849" y="3003788"/>
            <a:chExt cx="6367355" cy="835339"/>
          </a:xfrm>
        </p:grpSpPr>
        <p:sp>
          <p:nvSpPr>
            <p:cNvPr id="13" name="Rectangle 12"/>
            <p:cNvSpPr/>
            <p:nvPr userDrawn="1"/>
          </p:nvSpPr>
          <p:spPr>
            <a:xfrm>
              <a:off x="4309974" y="3254352"/>
              <a:ext cx="3080459" cy="584327"/>
            </a:xfrm>
            <a:prstGeom prst="rect">
              <a:avLst/>
            </a:prstGeom>
          </p:spPr>
          <p:txBody>
            <a:bodyPr wrap="none">
              <a:spAutoFit/>
            </a:bodyPr>
            <a:lstStyle/>
            <a:p>
              <a:r>
                <a:rPr lang="en-US" sz="3197" dirty="0">
                  <a:solidFill>
                    <a:prstClr val="black"/>
                  </a:solidFill>
                  <a:latin typeface="Lubalin Book for IBM" panose="02060502020205020404" pitchFamily="18" charset="0"/>
                </a:rPr>
                <a:t>Smarter </a:t>
              </a:r>
              <a:r>
                <a:rPr lang="en-US" sz="3197" dirty="0">
                  <a:solidFill>
                    <a:prstClr val="black"/>
                  </a:solidFill>
                  <a:latin typeface="Calibri Light" panose="020F0302020204030204"/>
                </a:rPr>
                <a:t>Analytics</a:t>
              </a:r>
            </a:p>
          </p:txBody>
        </p:sp>
        <p:pic>
          <p:nvPicPr>
            <p:cNvPr id="4" name="Picture 3"/>
            <p:cNvPicPr>
              <a:picLocks noChangeAspect="1"/>
            </p:cNvPicPr>
            <p:nvPr userDrawn="1"/>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82865" y="3003788"/>
              <a:ext cx="835339" cy="835339"/>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50849" y="3064870"/>
              <a:ext cx="1859126" cy="713173"/>
            </a:xfrm>
            <a:prstGeom prst="rect">
              <a:avLst/>
            </a:prstGeom>
          </p:spPr>
        </p:pic>
      </p:grpSp>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t="5380"/>
          <a:stretch/>
        </p:blipFill>
        <p:spPr>
          <a:xfrm>
            <a:off x="0" y="0"/>
            <a:ext cx="4429125" cy="390987"/>
          </a:xfrm>
          <a:prstGeom prst="rect">
            <a:avLst/>
          </a:prstGeom>
        </p:spPr>
      </p:pic>
    </p:spTree>
    <p:extLst>
      <p:ext uri="{BB962C8B-B14F-4D97-AF65-F5344CB8AC3E}">
        <p14:creationId xmlns:p14="http://schemas.microsoft.com/office/powerpoint/2010/main" val="3049796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892970" y="312538"/>
            <a:ext cx="10406063" cy="1518048"/>
          </a:xfrm>
          <a:prstGeom prst="rect">
            <a:avLst/>
          </a:prstGeom>
        </p:spPr>
        <p:txBody>
          <a:bodyPr lIns="0" tIns="0" rIns="0" bIns="0" anchor="ctr">
            <a:normAutofit/>
          </a:bodyPr>
          <a:lstStyle>
            <a:lvl1pPr algn="ctr" defTabSz="488522">
              <a:lnSpc>
                <a:spcPct val="100000"/>
              </a:lnSpc>
              <a:defRPr sz="6694">
                <a:solidFill>
                  <a:srgbClr val="000000"/>
                </a:solidFill>
                <a:latin typeface="Helvetica Light"/>
                <a:ea typeface="Helvetica Light"/>
                <a:cs typeface="Helvetica Light"/>
                <a:sym typeface="Helvetica Light"/>
              </a:defRPr>
            </a:lvl1pPr>
          </a:lstStyle>
          <a:p>
            <a:pPr lvl="0">
              <a:defRPr sz="1800"/>
            </a:pPr>
            <a:r>
              <a:rPr lang="en-US" sz="6694"/>
              <a:t>Click to edit Master title style</a:t>
            </a:r>
            <a:endParaRPr sz="6694"/>
          </a:p>
        </p:txBody>
      </p:sp>
      <p:sp>
        <p:nvSpPr>
          <p:cNvPr id="25" name="Shape 25"/>
          <p:cNvSpPr>
            <a:spLocks noGrp="1"/>
          </p:cNvSpPr>
          <p:nvPr>
            <p:ph type="body" idx="1"/>
          </p:nvPr>
        </p:nvSpPr>
        <p:spPr>
          <a:xfrm>
            <a:off x="892970" y="1830586"/>
            <a:ext cx="10406063" cy="4420195"/>
          </a:xfrm>
          <a:prstGeom prst="rect">
            <a:avLst/>
          </a:prstGeom>
        </p:spPr>
        <p:txBody>
          <a:bodyPr lIns="0" tIns="0" rIns="0" bIns="0" anchor="ctr">
            <a:normAutofit/>
          </a:bodyPr>
          <a:lstStyle>
            <a:lvl1pPr marL="371703" indent="-371703" defTabSz="488522">
              <a:spcBef>
                <a:spcPts val="3511"/>
              </a:spcBef>
              <a:buSzPct val="75000"/>
              <a:buChar char="•"/>
              <a:defRPr sz="2997">
                <a:latin typeface="Helvetica Light"/>
                <a:ea typeface="Helvetica Light"/>
                <a:cs typeface="Helvetica Light"/>
                <a:sym typeface="Helvetica Light"/>
              </a:defRPr>
            </a:lvl1pPr>
            <a:lvl2pPr marL="743405" indent="-371703" defTabSz="488522">
              <a:spcBef>
                <a:spcPts val="3511"/>
              </a:spcBef>
              <a:buSzPct val="75000"/>
              <a:buChar char="•"/>
              <a:defRPr sz="2997">
                <a:latin typeface="Helvetica Light"/>
                <a:ea typeface="Helvetica Light"/>
                <a:cs typeface="Helvetica Light"/>
                <a:sym typeface="Helvetica Light"/>
              </a:defRPr>
            </a:lvl2pPr>
            <a:lvl3pPr marL="1115108" indent="-371703" defTabSz="488522">
              <a:spcBef>
                <a:spcPts val="3511"/>
              </a:spcBef>
              <a:buSzPct val="75000"/>
              <a:defRPr sz="2997">
                <a:latin typeface="Helvetica Light"/>
                <a:ea typeface="Helvetica Light"/>
                <a:cs typeface="Helvetica Light"/>
                <a:sym typeface="Helvetica Light"/>
              </a:defRPr>
            </a:lvl3pPr>
            <a:lvl4pPr marL="1486810" indent="-371703" defTabSz="488522">
              <a:spcBef>
                <a:spcPts val="3511"/>
              </a:spcBef>
              <a:buSzPct val="75000"/>
              <a:buChar char="•"/>
              <a:defRPr sz="2997">
                <a:latin typeface="Helvetica Light"/>
                <a:ea typeface="Helvetica Light"/>
                <a:cs typeface="Helvetica Light"/>
                <a:sym typeface="Helvetica Light"/>
              </a:defRPr>
            </a:lvl4pPr>
            <a:lvl5pPr marL="1858513" indent="-371703" defTabSz="488522">
              <a:spcBef>
                <a:spcPts val="3511"/>
              </a:spcBef>
              <a:buSzPct val="75000"/>
              <a:buChar char="•"/>
              <a:defRPr sz="2997">
                <a:latin typeface="Helvetica Light"/>
                <a:ea typeface="Helvetica Light"/>
                <a:cs typeface="Helvetica Light"/>
                <a:sym typeface="Helvetica Light"/>
              </a:defRPr>
            </a:lvl5pPr>
          </a:lstStyle>
          <a:p>
            <a:pPr lvl="0">
              <a:defRPr sz="1800"/>
            </a:pPr>
            <a:r>
              <a:rPr lang="en-US" sz="2997"/>
              <a:t>Edit Master text styles</a:t>
            </a:r>
          </a:p>
          <a:p>
            <a:pPr lvl="1">
              <a:defRPr sz="1800"/>
            </a:pPr>
            <a:r>
              <a:rPr lang="en-US" sz="2997"/>
              <a:t>Second level</a:t>
            </a:r>
          </a:p>
          <a:p>
            <a:pPr lvl="2">
              <a:defRPr sz="1800"/>
            </a:pPr>
            <a:r>
              <a:rPr lang="en-US" sz="2997"/>
              <a:t>Third level</a:t>
            </a:r>
          </a:p>
          <a:p>
            <a:pPr lvl="3">
              <a:defRPr sz="1800"/>
            </a:pPr>
            <a:r>
              <a:rPr lang="en-US" sz="2997"/>
              <a:t>Fourth level</a:t>
            </a:r>
          </a:p>
          <a:p>
            <a:pPr lvl="4">
              <a:defRPr sz="1800"/>
            </a:pPr>
            <a:r>
              <a:rPr lang="en-US" sz="2997"/>
              <a:t>Fifth level</a:t>
            </a:r>
            <a:endParaRPr sz="2997"/>
          </a:p>
        </p:txBody>
      </p:sp>
    </p:spTree>
    <p:extLst>
      <p:ext uri="{BB962C8B-B14F-4D97-AF65-F5344CB8AC3E}">
        <p14:creationId xmlns:p14="http://schemas.microsoft.com/office/powerpoint/2010/main" val="37181213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525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sz="half" idx="1" hasCustomPrompt="1"/>
          </p:nvPr>
        </p:nvSpPr>
        <p:spPr>
          <a:xfrm>
            <a:off x="355601" y="1873250"/>
            <a:ext cx="5592233"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hasCustomPrompt="1"/>
          </p:nvPr>
        </p:nvSpPr>
        <p:spPr>
          <a:xfrm>
            <a:off x="6151034" y="1873250"/>
            <a:ext cx="5594351" cy="4495800"/>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84419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11" cstate="email">
            <a:extLst>
              <a:ext uri="{28A0092B-C50C-407E-A947-70E740481C1C}">
                <a14:useLocalDpi xmlns:a14="http://schemas.microsoft.com/office/drawing/2010/main"/>
              </a:ext>
            </a:extLst>
          </a:blip>
          <a:srcRect l="5535" t="-26" r="62884" b="5470"/>
          <a:stretch/>
        </p:blipFill>
        <p:spPr>
          <a:xfrm rot="5400000" flipH="1">
            <a:off x="3817070" y="-3817069"/>
            <a:ext cx="4557863" cy="12192003"/>
          </a:xfrm>
          <a:prstGeom prst="rect">
            <a:avLst/>
          </a:prstGeom>
          <a:noFill/>
          <a:ln>
            <a:noFill/>
          </a:ln>
        </p:spPr>
      </p:pic>
      <p:sp>
        <p:nvSpPr>
          <p:cNvPr id="6" name="Rectangle 5"/>
          <p:cNvSpPr/>
          <p:nvPr/>
        </p:nvSpPr>
        <p:spPr>
          <a:xfrm>
            <a:off x="0" y="2"/>
            <a:ext cx="12192000" cy="510902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10" name="Rectangle 9"/>
          <p:cNvSpPr/>
          <p:nvPr/>
        </p:nvSpPr>
        <p:spPr>
          <a:xfrm>
            <a:off x="0" y="6496050"/>
            <a:ext cx="12192000" cy="361950"/>
          </a:xfrm>
          <a:prstGeom prst="rect">
            <a:avLst/>
          </a:prstGeom>
          <a:solidFill>
            <a:srgbClr val="162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solidFill>
                <a:prstClr val="white"/>
              </a:solidFill>
            </a:endParaRPr>
          </a:p>
        </p:txBody>
      </p:sp>
      <p:sp>
        <p:nvSpPr>
          <p:cNvPr id="2" name="Title Placeholder 1"/>
          <p:cNvSpPr>
            <a:spLocks noGrp="1"/>
          </p:cNvSpPr>
          <p:nvPr>
            <p:ph type="title"/>
          </p:nvPr>
        </p:nvSpPr>
        <p:spPr>
          <a:xfrm>
            <a:off x="352426" y="529939"/>
            <a:ext cx="11306175" cy="74929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52426" y="1393371"/>
            <a:ext cx="11346089" cy="495776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50"/>
          <p:cNvSpPr>
            <a:spLocks noChangeArrowheads="1"/>
          </p:cNvSpPr>
          <p:nvPr/>
        </p:nvSpPr>
        <p:spPr bwMode="black">
          <a:xfrm>
            <a:off x="352425" y="6584950"/>
            <a:ext cx="366712" cy="184149"/>
          </a:xfrm>
          <a:prstGeom prst="rect">
            <a:avLst/>
          </a:prstGeom>
          <a:noFill/>
          <a:ln w="9525">
            <a:noFill/>
            <a:miter lim="800000"/>
            <a:headEnd/>
            <a:tailEnd/>
          </a:ln>
        </p:spPr>
        <p:txBody>
          <a:bodyPr lIns="91989" tIns="45996" rIns="91989" bIns="45996"/>
          <a:lstStyle/>
          <a:p>
            <a:pPr algn="ctr"/>
            <a:fld id="{24F03C75-C473-4D96-BE81-0A6864123F06}" type="slidenum">
              <a:rPr lang="en-US" altLang="en-US" sz="1066">
                <a:solidFill>
                  <a:prstClr val="white"/>
                </a:solidFill>
                <a:ea typeface="Arial Unicode MS" pitchFamily="34" charset="-128"/>
                <a:cs typeface="Arial Unicode MS" pitchFamily="34" charset="-128"/>
              </a:rPr>
              <a:pPr algn="ctr"/>
              <a:t>‹#›</a:t>
            </a:fld>
            <a:endParaRPr lang="en-US" altLang="en-US" sz="1066" dirty="0">
              <a:solidFill>
                <a:prstClr val="white"/>
              </a:solidFill>
              <a:ea typeface="Arial Unicode MS" pitchFamily="34" charset="-128"/>
              <a:cs typeface="Arial Unicode MS" pitchFamily="34" charset="-128"/>
            </a:endParaRPr>
          </a:p>
        </p:txBody>
      </p:sp>
      <p:sp>
        <p:nvSpPr>
          <p:cNvPr id="14" name="Rectangle 6"/>
          <p:cNvSpPr>
            <a:spLocks noChangeArrowheads="1"/>
          </p:cNvSpPr>
          <p:nvPr/>
        </p:nvSpPr>
        <p:spPr bwMode="black">
          <a:xfrm>
            <a:off x="7770126" y="6584949"/>
            <a:ext cx="4004589" cy="273050"/>
          </a:xfrm>
          <a:prstGeom prst="rect">
            <a:avLst/>
          </a:prstGeom>
          <a:noFill/>
          <a:ln>
            <a:noFill/>
          </a:ln>
          <a:extLst/>
        </p:spPr>
        <p:txBody>
          <a:bodyPr lIns="91989" tIns="45996" rIns="91989" bIns="45996"/>
          <a:lstStyle>
            <a:lvl1pPr eaLnBrk="0" hangingPunct="0">
              <a:defRPr sz="2200">
                <a:solidFill>
                  <a:schemeClr val="hlink"/>
                </a:solidFill>
                <a:latin typeface="Arial" pitchFamily="34" charset="0"/>
              </a:defRPr>
            </a:lvl1pPr>
            <a:lvl2pPr marL="742950" indent="-285750" eaLnBrk="0" hangingPunct="0">
              <a:defRPr sz="2200">
                <a:solidFill>
                  <a:schemeClr val="hlink"/>
                </a:solidFill>
                <a:latin typeface="Arial" pitchFamily="34" charset="0"/>
              </a:defRPr>
            </a:lvl2pPr>
            <a:lvl3pPr marL="1143000" indent="-228600" eaLnBrk="0" hangingPunct="0">
              <a:defRPr sz="2200">
                <a:solidFill>
                  <a:schemeClr val="hlink"/>
                </a:solidFill>
                <a:latin typeface="Arial" pitchFamily="34" charset="0"/>
              </a:defRPr>
            </a:lvl3pPr>
            <a:lvl4pPr marL="1600200" indent="-228600" eaLnBrk="0" hangingPunct="0">
              <a:defRPr sz="2200">
                <a:solidFill>
                  <a:schemeClr val="hlink"/>
                </a:solidFill>
                <a:latin typeface="Arial" pitchFamily="34" charset="0"/>
              </a:defRPr>
            </a:lvl4pPr>
            <a:lvl5pPr marL="2057400" indent="-228600" eaLnBrk="0" hangingPunct="0">
              <a:defRPr sz="2200">
                <a:solidFill>
                  <a:schemeClr val="hlink"/>
                </a:solidFill>
                <a:latin typeface="Arial" pitchFamily="34" charset="0"/>
              </a:defRPr>
            </a:lvl5pPr>
            <a:lvl6pPr marL="2514600" indent="-228600" eaLnBrk="0" fontAlgn="base" hangingPunct="0">
              <a:lnSpc>
                <a:spcPct val="90000"/>
              </a:lnSpc>
              <a:spcBef>
                <a:spcPct val="0"/>
              </a:spcBef>
              <a:spcAft>
                <a:spcPct val="0"/>
              </a:spcAft>
              <a:defRPr sz="2200">
                <a:solidFill>
                  <a:schemeClr val="hlink"/>
                </a:solidFill>
                <a:latin typeface="Arial" pitchFamily="34" charset="0"/>
              </a:defRPr>
            </a:lvl6pPr>
            <a:lvl7pPr marL="2971800" indent="-228600" eaLnBrk="0" fontAlgn="base" hangingPunct="0">
              <a:lnSpc>
                <a:spcPct val="90000"/>
              </a:lnSpc>
              <a:spcBef>
                <a:spcPct val="0"/>
              </a:spcBef>
              <a:spcAft>
                <a:spcPct val="0"/>
              </a:spcAft>
              <a:defRPr sz="2200">
                <a:solidFill>
                  <a:schemeClr val="hlink"/>
                </a:solidFill>
                <a:latin typeface="Arial" pitchFamily="34" charset="0"/>
              </a:defRPr>
            </a:lvl7pPr>
            <a:lvl8pPr marL="3429000" indent="-228600" eaLnBrk="0" fontAlgn="base" hangingPunct="0">
              <a:lnSpc>
                <a:spcPct val="90000"/>
              </a:lnSpc>
              <a:spcBef>
                <a:spcPct val="0"/>
              </a:spcBef>
              <a:spcAft>
                <a:spcPct val="0"/>
              </a:spcAft>
              <a:defRPr sz="2200">
                <a:solidFill>
                  <a:schemeClr val="hlink"/>
                </a:solidFill>
                <a:latin typeface="Arial" pitchFamily="34" charset="0"/>
              </a:defRPr>
            </a:lvl8pPr>
            <a:lvl9pPr marL="3886200" indent="-228600" eaLnBrk="0" fontAlgn="base" hangingPunct="0">
              <a:lnSpc>
                <a:spcPct val="90000"/>
              </a:lnSpc>
              <a:spcBef>
                <a:spcPct val="0"/>
              </a:spcBef>
              <a:spcAft>
                <a:spcPct val="0"/>
              </a:spcAft>
              <a:defRPr sz="2200">
                <a:solidFill>
                  <a:schemeClr val="hlink"/>
                </a:solidFill>
                <a:latin typeface="Arial" pitchFamily="34" charset="0"/>
              </a:defRPr>
            </a:lvl9pPr>
          </a:lstStyle>
          <a:p>
            <a:pPr algn="r" eaLnBrk="1" hangingPunct="1">
              <a:defRPr/>
            </a:pPr>
            <a:r>
              <a:rPr lang="en-US" altLang="en-US" sz="1066" dirty="0">
                <a:solidFill>
                  <a:prstClr val="white"/>
                </a:solidFill>
              </a:rPr>
              <a:t>© 2017 IBM Corporation</a:t>
            </a:r>
            <a:endParaRPr lang="en-US" altLang="en-US" sz="2131" dirty="0">
              <a:solidFill>
                <a:prstClr val="white"/>
              </a:solidFill>
            </a:endParaRPr>
          </a:p>
        </p:txBody>
      </p:sp>
    </p:spTree>
    <p:extLst>
      <p:ext uri="{BB962C8B-B14F-4D97-AF65-F5344CB8AC3E}">
        <p14:creationId xmlns:p14="http://schemas.microsoft.com/office/powerpoint/2010/main" val="4292224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p:titleStyle>
    <p:bodyStyle>
      <a:lvl1pPr marL="228389" indent="-228389" algn="l" defTabSz="913554" rtl="0" eaLnBrk="1" latinLnBrk="0" hangingPunct="1">
        <a:lnSpc>
          <a:spcPct val="100000"/>
        </a:lnSpc>
        <a:spcBef>
          <a:spcPts val="0"/>
        </a:spcBef>
        <a:buFont typeface="Wingdings" panose="05000000000000000000" pitchFamily="2" charset="2"/>
        <a:buChar char="§"/>
        <a:defRPr sz="1998" kern="1200">
          <a:solidFill>
            <a:schemeClr val="tx1"/>
          </a:solidFill>
          <a:latin typeface="Arial" panose="020B0604020202020204" pitchFamily="34" charset="0"/>
          <a:ea typeface="+mn-ea"/>
          <a:cs typeface="Arial" panose="020B0604020202020204" pitchFamily="34" charset="0"/>
        </a:defRPr>
      </a:lvl1pPr>
      <a:lvl2pPr marL="459949" indent="-233147" algn="l" defTabSz="913554" rtl="0" eaLnBrk="1" latinLnBrk="0" hangingPunct="1">
        <a:lnSpc>
          <a:spcPct val="100000"/>
        </a:lnSpc>
        <a:spcBef>
          <a:spcPts val="0"/>
        </a:spcBef>
        <a:buFont typeface="Calibri" panose="020F0502020204030204" pitchFamily="34" charset="0"/>
        <a:buChar char="‒"/>
        <a:defRPr sz="1798" kern="1200">
          <a:solidFill>
            <a:schemeClr val="tx1"/>
          </a:solidFill>
          <a:latin typeface="Arial" panose="020B0604020202020204" pitchFamily="34" charset="0"/>
          <a:ea typeface="+mn-ea"/>
          <a:cs typeface="Arial" panose="020B0604020202020204" pitchFamily="34" charset="0"/>
        </a:defRPr>
      </a:lvl2pPr>
      <a:lvl3pPr marL="686752" indent="-226803" algn="l" defTabSz="913554" rtl="0" eaLnBrk="1" latinLnBrk="0" hangingPunct="1">
        <a:lnSpc>
          <a:spcPct val="100000"/>
        </a:lnSpc>
        <a:spcBef>
          <a:spcPts val="0"/>
        </a:spcBef>
        <a:buFont typeface="Wingdings" panose="05000000000000000000" pitchFamily="2" charset="2"/>
        <a:buChar char="§"/>
        <a:defRPr sz="1798" kern="1200">
          <a:solidFill>
            <a:schemeClr val="tx1"/>
          </a:solidFill>
          <a:latin typeface="Arial" panose="020B0604020202020204" pitchFamily="34" charset="0"/>
          <a:ea typeface="+mn-ea"/>
          <a:cs typeface="Arial" panose="020B0604020202020204" pitchFamily="34" charset="0"/>
        </a:defRPr>
      </a:lvl3pPr>
      <a:lvl4pPr marL="913554" indent="-226803" algn="l" defTabSz="913554" rtl="0" eaLnBrk="1" latinLnBrk="0" hangingPunct="1">
        <a:lnSpc>
          <a:spcPct val="100000"/>
        </a:lnSpc>
        <a:spcBef>
          <a:spcPts val="0"/>
        </a:spcBef>
        <a:buFont typeface="Calibri" panose="020F0502020204030204" pitchFamily="34" charset="0"/>
        <a:buChar char="‒"/>
        <a:defRPr sz="1599" kern="1200">
          <a:solidFill>
            <a:schemeClr val="tx1"/>
          </a:solidFill>
          <a:latin typeface="Arial" panose="020B0604020202020204" pitchFamily="34" charset="0"/>
          <a:ea typeface="+mn-ea"/>
          <a:cs typeface="Arial" panose="020B0604020202020204" pitchFamily="34" charset="0"/>
        </a:defRPr>
      </a:lvl4pPr>
      <a:lvl5pPr marL="1140358" indent="-226803" algn="l" defTabSz="913554" rtl="0" eaLnBrk="1" latinLnBrk="0" hangingPunct="1">
        <a:lnSpc>
          <a:spcPct val="100000"/>
        </a:lnSpc>
        <a:spcBef>
          <a:spcPts val="0"/>
        </a:spcBef>
        <a:buFont typeface="Wingdings" panose="05000000000000000000" pitchFamily="2" charset="2"/>
        <a:buChar char="§"/>
        <a:defRPr sz="1599" kern="1200">
          <a:solidFill>
            <a:schemeClr val="tx1"/>
          </a:solidFill>
          <a:latin typeface="Arial" panose="020B0604020202020204" pitchFamily="34" charset="0"/>
          <a:ea typeface="+mn-ea"/>
          <a:cs typeface="Arial" panose="020B0604020202020204" pitchFamily="34" charset="0"/>
        </a:defRPr>
      </a:lvl5pPr>
      <a:lvl6pPr marL="2512274"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554" rtl="0" eaLnBrk="1" latinLnBrk="0" hangingPunct="1">
        <a:defRPr sz="1798" kern="1200">
          <a:solidFill>
            <a:schemeClr val="tx1"/>
          </a:solidFill>
          <a:latin typeface="+mn-lt"/>
          <a:ea typeface="+mn-ea"/>
          <a:cs typeface="+mn-cs"/>
        </a:defRPr>
      </a:lvl1pPr>
      <a:lvl2pPr marL="456777" algn="l" defTabSz="913554" rtl="0" eaLnBrk="1" latinLnBrk="0" hangingPunct="1">
        <a:defRPr sz="1798" kern="1200">
          <a:solidFill>
            <a:schemeClr val="tx1"/>
          </a:solidFill>
          <a:latin typeface="+mn-lt"/>
          <a:ea typeface="+mn-ea"/>
          <a:cs typeface="+mn-cs"/>
        </a:defRPr>
      </a:lvl2pPr>
      <a:lvl3pPr marL="913554" algn="l" defTabSz="913554" rtl="0" eaLnBrk="1" latinLnBrk="0" hangingPunct="1">
        <a:defRPr sz="1798" kern="1200">
          <a:solidFill>
            <a:schemeClr val="tx1"/>
          </a:solidFill>
          <a:latin typeface="+mn-lt"/>
          <a:ea typeface="+mn-ea"/>
          <a:cs typeface="+mn-cs"/>
        </a:defRPr>
      </a:lvl3pPr>
      <a:lvl4pPr marL="1370331" algn="l" defTabSz="913554" rtl="0" eaLnBrk="1" latinLnBrk="0" hangingPunct="1">
        <a:defRPr sz="1798" kern="1200">
          <a:solidFill>
            <a:schemeClr val="tx1"/>
          </a:solidFill>
          <a:latin typeface="+mn-lt"/>
          <a:ea typeface="+mn-ea"/>
          <a:cs typeface="+mn-cs"/>
        </a:defRPr>
      </a:lvl4pPr>
      <a:lvl5pPr marL="1827108" algn="l" defTabSz="913554" rtl="0" eaLnBrk="1" latinLnBrk="0" hangingPunct="1">
        <a:defRPr sz="1798" kern="1200">
          <a:solidFill>
            <a:schemeClr val="tx1"/>
          </a:solidFill>
          <a:latin typeface="+mn-lt"/>
          <a:ea typeface="+mn-ea"/>
          <a:cs typeface="+mn-cs"/>
        </a:defRPr>
      </a:lvl5pPr>
      <a:lvl6pPr marL="2283885" algn="l" defTabSz="913554" rtl="0" eaLnBrk="1" latinLnBrk="0" hangingPunct="1">
        <a:defRPr sz="1798" kern="1200">
          <a:solidFill>
            <a:schemeClr val="tx1"/>
          </a:solidFill>
          <a:latin typeface="+mn-lt"/>
          <a:ea typeface="+mn-ea"/>
          <a:cs typeface="+mn-cs"/>
        </a:defRPr>
      </a:lvl6pPr>
      <a:lvl7pPr marL="2740663" algn="l" defTabSz="913554" rtl="0" eaLnBrk="1" latinLnBrk="0" hangingPunct="1">
        <a:defRPr sz="1798" kern="1200">
          <a:solidFill>
            <a:schemeClr val="tx1"/>
          </a:solidFill>
          <a:latin typeface="+mn-lt"/>
          <a:ea typeface="+mn-ea"/>
          <a:cs typeface="+mn-cs"/>
        </a:defRPr>
      </a:lvl7pPr>
      <a:lvl8pPr marL="3197440" algn="l" defTabSz="913554" rtl="0" eaLnBrk="1" latinLnBrk="0" hangingPunct="1">
        <a:defRPr sz="1798" kern="1200">
          <a:solidFill>
            <a:schemeClr val="tx1"/>
          </a:solidFill>
          <a:latin typeface="+mn-lt"/>
          <a:ea typeface="+mn-ea"/>
          <a:cs typeface="+mn-cs"/>
        </a:defRPr>
      </a:lvl8pPr>
      <a:lvl9pPr marL="3654217" algn="l" defTabSz="913554"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png"/><Relationship Id="rId3" Type="http://schemas.openxmlformats.org/officeDocument/2006/relationships/image" Target="../media/image22.emf"/><Relationship Id="rId7" Type="http://schemas.openxmlformats.org/officeDocument/2006/relationships/image" Target="../media/image26.jpeg"/><Relationship Id="rId12"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emf"/><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datascience.ibm.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23.emf"/><Relationship Id="rId2" Type="http://schemas.openxmlformats.org/officeDocument/2006/relationships/image" Target="../media/image33.tiff"/><Relationship Id="rId16" Type="http://schemas.openxmlformats.org/officeDocument/2006/relationships/image" Target="../media/image22.emf"/><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jp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5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CandelaRetolaza/IBM-Watson-Studio"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365" y="926926"/>
            <a:ext cx="6688898" cy="3329023"/>
          </a:xfrm>
        </p:spPr>
        <p:txBody>
          <a:bodyPr/>
          <a:lstStyle/>
          <a:p>
            <a:r>
              <a:rPr lang="en-US" sz="5400" dirty="0">
                <a:latin typeface="IBM Plex Sans Medium" panose="020B0603050203000203" pitchFamily="34" charset="0"/>
              </a:rPr>
              <a:t>IBM WATSON STUDIO</a:t>
            </a:r>
            <a:br>
              <a:rPr lang="en-US" dirty="0">
                <a:latin typeface="IBM Plex Sans Medium" panose="020B0603050203000203" pitchFamily="34" charset="0"/>
              </a:rPr>
            </a:br>
            <a:r>
              <a:rPr lang="en-US" sz="3200" dirty="0">
                <a:latin typeface="IBM Plex Sans Medium" panose="020B0603050203000203" pitchFamily="34" charset="0"/>
              </a:rPr>
              <a:t>IBM Data Science Experience</a:t>
            </a:r>
            <a:endParaRPr lang="en-US" dirty="0">
              <a:latin typeface="IBM Plex Sans Medium" panose="020B0603050203000203" pitchFamily="34" charset="0"/>
            </a:endParaRPr>
          </a:p>
        </p:txBody>
      </p:sp>
      <p:sp>
        <p:nvSpPr>
          <p:cNvPr id="3" name="Subtitle 2"/>
          <p:cNvSpPr>
            <a:spLocks noGrp="1"/>
          </p:cNvSpPr>
          <p:nvPr>
            <p:ph type="subTitle" idx="1"/>
          </p:nvPr>
        </p:nvSpPr>
        <p:spPr>
          <a:xfrm>
            <a:off x="318331" y="4865549"/>
            <a:ext cx="4842259" cy="1531076"/>
          </a:xfrm>
        </p:spPr>
        <p:txBody>
          <a:bodyPr/>
          <a:lstStyle/>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endParaRPr lang="es-ES" sz="1400" i="1" dirty="0">
              <a:latin typeface="IBM Plex Sans Medium" panose="020B0603050203000203" pitchFamily="34" charset="0"/>
            </a:endParaRPr>
          </a:p>
          <a:p>
            <a:r>
              <a:rPr lang="es-ES" sz="1400" i="1" dirty="0">
                <a:latin typeface="IBM Plex Sans Medium" panose="020B0603050203000203" pitchFamily="34" charset="0"/>
              </a:rPr>
              <a:t>Ramiro Rego Álvarez</a:t>
            </a:r>
          </a:p>
          <a:p>
            <a:r>
              <a:rPr lang="es-ES" sz="1400" i="1" dirty="0">
                <a:latin typeface="IBM Plex Sans Medium" panose="020B0603050203000203" pitchFamily="34" charset="0"/>
              </a:rPr>
              <a:t>ramiro.rego@es.ibm.com</a:t>
            </a:r>
          </a:p>
        </p:txBody>
      </p:sp>
    </p:spTree>
    <p:extLst>
      <p:ext uri="{BB962C8B-B14F-4D97-AF65-F5344CB8AC3E}">
        <p14:creationId xmlns:p14="http://schemas.microsoft.com/office/powerpoint/2010/main" val="1860916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4492" y="218167"/>
            <a:ext cx="10843776" cy="430567"/>
          </a:xfrm>
          <a:prstGeom prst="rect">
            <a:avLst/>
          </a:prstGeom>
          <a:noFill/>
        </p:spPr>
        <p:txBody>
          <a:bodyPr wrap="square" rtlCol="0">
            <a:spAutoFit/>
          </a:bodyPr>
          <a:lstStyle/>
          <a:p>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IBM</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Decision</a:t>
            </a:r>
            <a:r>
              <a:rPr lang="en-US" sz="2000" b="1" dirty="0">
                <a:solidFill>
                  <a:schemeClr val="accent1">
                    <a:lumMod val="50000"/>
                  </a:schemeClr>
                </a:solidFill>
                <a:latin typeface="IBM Plex Sans Medium" panose="020B0603050203000203" pitchFamily="34" charset="0"/>
              </a:rPr>
              <a:t> </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Optimization para DSX via API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llamando</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 </a:t>
            </a:r>
            <a:r>
              <a:rPr lang="en-US" sz="2198" b="1" dirty="0" err="1">
                <a:solidFill>
                  <a:schemeClr val="accent1">
                    <a:lumMod val="50000"/>
                  </a:schemeClr>
                </a:solidFill>
                <a:latin typeface="IBM Plex Sans Medium" panose="020B0603050203000203" pitchFamily="34" charset="0"/>
                <a:ea typeface="+mj-ea"/>
                <a:cs typeface="Arial" panose="020B0604020202020204" pitchFamily="34" charset="0"/>
              </a:rPr>
              <a:t>DOcplexcloud</a:t>
            </a:r>
            <a:r>
              <a:rPr lang="en-US" sz="2198" b="1" dirty="0">
                <a:solidFill>
                  <a:schemeClr val="accent1">
                    <a:lumMod val="50000"/>
                  </a:schemeClr>
                </a:solidFill>
                <a:latin typeface="IBM Plex Sans Medium" panose="020B0603050203000203" pitchFamily="34" charset="0"/>
                <a:ea typeface="+mj-ea"/>
                <a:cs typeface="Arial" panose="020B0604020202020204" pitchFamily="34" charset="0"/>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474" y="662602"/>
            <a:ext cx="9144000" cy="5715000"/>
          </a:xfrm>
          <a:prstGeom prst="rect">
            <a:avLst/>
          </a:prstGeom>
        </p:spPr>
      </p:pic>
      <p:sp>
        <p:nvSpPr>
          <p:cNvPr id="8" name="Oval 7"/>
          <p:cNvSpPr/>
          <p:nvPr/>
        </p:nvSpPr>
        <p:spPr>
          <a:xfrm>
            <a:off x="1603899" y="3228329"/>
            <a:ext cx="4350058" cy="798990"/>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533168" y="2504439"/>
            <a:ext cx="3968318" cy="1754326"/>
          </a:xfrm>
          <a:prstGeom prst="rect">
            <a:avLst/>
          </a:prstGeom>
          <a:solidFill>
            <a:schemeClr val="bg1"/>
          </a:solidFill>
          <a:ln w="28575">
            <a:solidFill>
              <a:srgbClr val="FDB813"/>
            </a:solidFill>
          </a:ln>
        </p:spPr>
        <p:txBody>
          <a:bodyPr wrap="square" rtlCol="0">
            <a:spAutoFit/>
          </a:bodyPr>
          <a:lstStyle/>
          <a:p>
            <a:r>
              <a:rPr lang="en-US" sz="1200" dirty="0">
                <a:latin typeface="IBM Plex Sans Medium" panose="020B0603050203000203" pitchFamily="34" charset="0"/>
              </a:rPr>
              <a:t>Se </a:t>
            </a:r>
            <a:r>
              <a:rPr lang="en-US" sz="1200" dirty="0" err="1">
                <a:latin typeface="IBM Plex Sans Medium" panose="020B0603050203000203" pitchFamily="34" charset="0"/>
              </a:rPr>
              <a:t>utilizan</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de Decision Optimization on Cloud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dentro</a:t>
            </a:r>
            <a:r>
              <a:rPr lang="en-US" sz="1200" dirty="0">
                <a:latin typeface="IBM Plex Sans Medium" panose="020B0603050203000203" pitchFamily="34" charset="0"/>
              </a:rPr>
              <a:t> de DSX</a:t>
            </a:r>
          </a:p>
          <a:p>
            <a:pPr marL="342900" indent="-342900">
              <a:buAutoNum type="arabicParenBoth"/>
            </a:pPr>
            <a:r>
              <a:rPr lang="en-US" sz="1200" dirty="0">
                <a:latin typeface="IBM Plex Sans Medium" panose="020B0603050203000203" pitchFamily="34" charset="0"/>
              </a:rPr>
              <a:t>Hay que </a:t>
            </a:r>
            <a:r>
              <a:rPr lang="en-US" sz="1200" dirty="0" err="1">
                <a:latin typeface="IBM Plex Sans Medium" panose="020B0603050203000203" pitchFamily="34" charset="0"/>
              </a:rPr>
              <a:t>adquirir</a:t>
            </a:r>
            <a:r>
              <a:rPr lang="en-US" sz="1200" dirty="0">
                <a:latin typeface="IBM Plex Sans Medium" panose="020B0603050203000203" pitchFamily="34" charset="0"/>
              </a:rPr>
              <a:t> </a:t>
            </a:r>
            <a:r>
              <a:rPr lang="en-US" sz="1200" dirty="0" err="1">
                <a:latin typeface="IBM Plex Sans Medium" panose="020B0603050203000203" pitchFamily="34" charset="0"/>
              </a:rPr>
              <a:t>DOcplexcloud</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IBM Cloud Marketplace</a:t>
            </a:r>
          </a:p>
          <a:p>
            <a:pPr marL="342900" indent="-342900">
              <a:buAutoNum type="arabicParenBoth"/>
            </a:pPr>
            <a:r>
              <a:rPr lang="en-US" sz="1200" dirty="0" err="1">
                <a:latin typeface="IBM Plex Sans Medium" panose="020B0603050203000203" pitchFamily="34" charset="0"/>
              </a:rPr>
              <a:t>Recibe</a:t>
            </a:r>
            <a:r>
              <a:rPr lang="en-US" sz="1200" dirty="0">
                <a:latin typeface="IBM Plex Sans Medium" panose="020B0603050203000203" pitchFamily="34" charset="0"/>
              </a:rPr>
              <a:t> las </a:t>
            </a:r>
            <a:r>
              <a:rPr lang="en-US" sz="1200" dirty="0" err="1">
                <a:latin typeface="IBM Plex Sans Medium" panose="020B0603050203000203" pitchFamily="34" charset="0"/>
              </a:rPr>
              <a:t>credenciales</a:t>
            </a:r>
            <a:endParaRPr lang="en-US" sz="1200" dirty="0">
              <a:latin typeface="IBM Plex Sans Medium" panose="020B0603050203000203" pitchFamily="34" charset="0"/>
            </a:endParaRPr>
          </a:p>
          <a:p>
            <a:pPr marL="342900" indent="-342900">
              <a:buAutoNum type="arabicParenBoth"/>
            </a:pPr>
            <a:r>
              <a:rPr lang="en-US" sz="1200" dirty="0">
                <a:latin typeface="IBM Plex Sans Medium" panose="020B0603050203000203" pitchFamily="34" charset="0"/>
              </a:rPr>
              <a:t>Introduce las </a:t>
            </a:r>
            <a:r>
              <a:rPr lang="en-US" sz="1200" dirty="0" err="1">
                <a:latin typeface="IBM Plex Sans Medium" panose="020B0603050203000203" pitchFamily="34" charset="0"/>
              </a:rPr>
              <a:t>credenciales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DSX</a:t>
            </a:r>
          </a:p>
          <a:p>
            <a:endParaRPr lang="en-US" sz="1200" dirty="0">
              <a:latin typeface="IBM Plex Sans Medium" panose="020B0603050203000203" pitchFamily="34" charset="0"/>
            </a:endParaRPr>
          </a:p>
          <a:p>
            <a:r>
              <a:rPr lang="es-ES" sz="1200" dirty="0">
                <a:latin typeface="IBM Plex Sans Medium" panose="020B0603050203000203" pitchFamily="34" charset="0"/>
              </a:rPr>
              <a:t>Existen muchas muestras y tutoriales disponibles dentro de DSX</a:t>
            </a:r>
            <a:endParaRPr lang="en-US" sz="1200" dirty="0">
              <a:latin typeface="IBM Plex Sans Medium" panose="020B0603050203000203" pitchFamily="34" charset="0"/>
            </a:endParaRPr>
          </a:p>
        </p:txBody>
      </p:sp>
      <p:cxnSp>
        <p:nvCxnSpPr>
          <p:cNvPr id="11" name="Straight Arrow Connector 10"/>
          <p:cNvCxnSpPr>
            <a:stCxn id="9" idx="1"/>
            <a:endCxn id="8" idx="6"/>
          </p:cNvCxnSpPr>
          <p:nvPr/>
        </p:nvCxnSpPr>
        <p:spPr>
          <a:xfrm flipH="1">
            <a:off x="5953957" y="3381602"/>
            <a:ext cx="579211" cy="246222"/>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137432" y="1436858"/>
            <a:ext cx="1164602" cy="330547"/>
          </a:xfrm>
          <a:prstGeom prst="ellipse">
            <a:avLst/>
          </a:prstGeom>
          <a:noFill/>
          <a:ln w="28575">
            <a:solidFill>
              <a:srgbClr val="FDB81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121322" y="1359742"/>
            <a:ext cx="3420512" cy="307777"/>
          </a:xfrm>
          <a:prstGeom prst="rect">
            <a:avLst/>
          </a:prstGeom>
          <a:solidFill>
            <a:schemeClr val="bg1"/>
          </a:solidFill>
          <a:ln w="28575">
            <a:solidFill>
              <a:srgbClr val="FDB813"/>
            </a:solidFill>
          </a:ln>
        </p:spPr>
        <p:txBody>
          <a:bodyPr wrap="square" rtlCol="0">
            <a:spAutoFit/>
          </a:bodyPr>
          <a:lstStyle/>
          <a:p>
            <a:r>
              <a:rPr lang="en-US" sz="1400" dirty="0">
                <a:latin typeface="IBM Plex Sans Medium" panose="020B0603050203000203" pitchFamily="34" charset="0"/>
              </a:rPr>
              <a:t>Marketing Campaign Planning demo</a:t>
            </a:r>
          </a:p>
        </p:txBody>
      </p:sp>
      <p:cxnSp>
        <p:nvCxnSpPr>
          <p:cNvPr id="14" name="Straight Arrow Connector 13"/>
          <p:cNvCxnSpPr>
            <a:cxnSpLocks/>
            <a:stCxn id="13" idx="1"/>
            <a:endCxn id="12" idx="6"/>
          </p:cNvCxnSpPr>
          <p:nvPr/>
        </p:nvCxnSpPr>
        <p:spPr>
          <a:xfrm flipH="1">
            <a:off x="4302034" y="1513631"/>
            <a:ext cx="819288" cy="88501"/>
          </a:xfrm>
          <a:prstGeom prst="straightConnector1">
            <a:avLst/>
          </a:prstGeom>
          <a:ln>
            <a:solidFill>
              <a:srgbClr val="FDB813"/>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0689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solidFill>
                  <a:schemeClr val="accent1">
                    <a:lumMod val="50000"/>
                  </a:schemeClr>
                </a:solidFill>
                <a:latin typeface="IBM Plex Sans Medium" panose="020B0603050203000203" pitchFamily="34" charset="0"/>
              </a:rPr>
              <a:t>Colaborar</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Usando</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Proyectos</a:t>
            </a:r>
            <a:endParaRPr lang="en-US" dirty="0">
              <a:solidFill>
                <a:schemeClr val="accent1">
                  <a:lumMod val="50000"/>
                </a:schemeClr>
              </a:solidFill>
              <a:latin typeface="IBM Plex Sans Medium" panose="020B0603050203000203" pitchFamily="34" charset="0"/>
            </a:endParaRPr>
          </a:p>
        </p:txBody>
      </p:sp>
      <p:pic>
        <p:nvPicPr>
          <p:cNvPr id="6" name="Picture 5">
            <a:extLst>
              <a:ext uri="{FF2B5EF4-FFF2-40B4-BE49-F238E27FC236}">
                <a16:creationId xmlns:a16="http://schemas.microsoft.com/office/drawing/2014/main" id="{30C52338-D519-4605-89E1-C68E49CA3E8A}"/>
              </a:ext>
            </a:extLst>
          </p:cNvPr>
          <p:cNvPicPr>
            <a:picLocks noChangeAspect="1"/>
          </p:cNvPicPr>
          <p:nvPr/>
        </p:nvPicPr>
        <p:blipFill>
          <a:blip r:embed="rId3"/>
          <a:stretch>
            <a:fillRect/>
          </a:stretch>
        </p:blipFill>
        <p:spPr>
          <a:xfrm>
            <a:off x="1016000" y="1158988"/>
            <a:ext cx="9332686" cy="5249636"/>
          </a:xfrm>
          <a:prstGeom prst="rect">
            <a:avLst/>
          </a:prstGeom>
        </p:spPr>
      </p:pic>
    </p:spTree>
    <p:extLst>
      <p:ext uri="{BB962C8B-B14F-4D97-AF65-F5344CB8AC3E}">
        <p14:creationId xmlns:p14="http://schemas.microsoft.com/office/powerpoint/2010/main" val="340896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9115" y="2054292"/>
            <a:ext cx="7335837" cy="4230902"/>
          </a:xfrm>
        </p:spPr>
      </p:pic>
      <p:sp>
        <p:nvSpPr>
          <p:cNvPr id="2" name="Title 1"/>
          <p:cNvSpPr>
            <a:spLocks noGrp="1"/>
          </p:cNvSpPr>
          <p:nvPr>
            <p:ph type="title"/>
          </p:nvPr>
        </p:nvSpPr>
        <p:spPr>
          <a:xfrm>
            <a:off x="247650" y="361951"/>
            <a:ext cx="11182350" cy="1181099"/>
          </a:xfrm>
        </p:spPr>
        <p:txBody>
          <a:bodyPr>
            <a:normAutofit/>
          </a:bodyPr>
          <a:lstStyle/>
          <a:p>
            <a:r>
              <a:rPr lang="es-ES" sz="2400" dirty="0">
                <a:solidFill>
                  <a:schemeClr val="accent1">
                    <a:lumMod val="50000"/>
                  </a:schemeClr>
                </a:solidFill>
                <a:latin typeface="IBM Plex Sans Medium" panose="020B0603050203000203" pitchFamily="34" charset="0"/>
              </a:rPr>
              <a:t>Características para compartir, bifurcar y reutilizar los recursos del proyecto para aumentar la productividad de su equipo de data </a:t>
            </a:r>
            <a:r>
              <a:rPr lang="es-ES" sz="2400" dirty="0" err="1">
                <a:solidFill>
                  <a:schemeClr val="accent1">
                    <a:lumMod val="50000"/>
                  </a:schemeClr>
                </a:solidFill>
                <a:latin typeface="IBM Plex Sans Medium" panose="020B0603050203000203" pitchFamily="34" charset="0"/>
              </a:rPr>
              <a:t>scientist</a:t>
            </a:r>
            <a:endParaRPr lang="en-US" sz="2400" dirty="0">
              <a:solidFill>
                <a:schemeClr val="accent1">
                  <a:lumMod val="50000"/>
                </a:schemeClr>
              </a:solidFill>
              <a:latin typeface="IBM Plex Sans Medium" panose="020B0603050203000203"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6614" y="1543050"/>
            <a:ext cx="1912786" cy="2278577"/>
          </a:xfrm>
          <a:prstGeom prst="rect">
            <a:avLst/>
          </a:prstGeom>
        </p:spPr>
      </p:pic>
    </p:spTree>
    <p:extLst>
      <p:ext uri="{BB962C8B-B14F-4D97-AF65-F5344CB8AC3E}">
        <p14:creationId xmlns:p14="http://schemas.microsoft.com/office/powerpoint/2010/main" val="4092626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55FFF17-D3D5-4F58-BA56-54EA901CE03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CCB86C7-B76A-4FDF-BBC9-BB3122C72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528" y="258783"/>
            <a:ext cx="2712336" cy="2555854"/>
          </a:xfrm>
          <a:prstGeom prst="rect">
            <a:avLst/>
          </a:prstGeom>
        </p:spPr>
      </p:pic>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804673" y="1409700"/>
            <a:ext cx="4152900" cy="2809875"/>
          </a:xfrm>
        </p:spPr>
        <p:txBody>
          <a:bodyPr anchor="b">
            <a:normAutofit/>
          </a:bodyPr>
          <a:lstStyle/>
          <a:p>
            <a:r>
              <a:rPr lang="es-ES" sz="5400">
                <a:solidFill>
                  <a:schemeClr val="bg1">
                    <a:lumMod val="85000"/>
                    <a:lumOff val="15000"/>
                  </a:schemeClr>
                </a:solidFill>
                <a:latin typeface="IBM Plex Sans Medium" panose="020B0603050203000203" pitchFamily="34" charset="0"/>
              </a:rPr>
              <a:t>Watson Studio</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a:xfrm>
            <a:off x="804672" y="4219575"/>
            <a:ext cx="3348228" cy="928494"/>
          </a:xfrm>
        </p:spPr>
        <p:txBody>
          <a:bodyPr anchor="t">
            <a:normAutofit/>
          </a:bodyPr>
          <a:lstStyle/>
          <a:p>
            <a:endParaRPr lang="es-ES" sz="2000">
              <a:solidFill>
                <a:schemeClr val="bg1">
                  <a:lumMod val="85000"/>
                  <a:lumOff val="15000"/>
                </a:schemeClr>
              </a:solidFill>
            </a:endParaRPr>
          </a:p>
        </p:txBody>
      </p:sp>
    </p:spTree>
    <p:extLst>
      <p:ext uri="{BB962C8B-B14F-4D97-AF65-F5344CB8AC3E}">
        <p14:creationId xmlns:p14="http://schemas.microsoft.com/office/powerpoint/2010/main" val="27445903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786833-EEED-4028-B658-6E2FB1A1149F}"/>
              </a:ext>
            </a:extLst>
          </p:cNvPr>
          <p:cNvSpPr>
            <a:spLocks noGrp="1"/>
          </p:cNvSpPr>
          <p:nvPr>
            <p:ph idx="1"/>
          </p:nvPr>
        </p:nvSpPr>
        <p:spPr>
          <a:xfrm>
            <a:off x="352425" y="1238941"/>
            <a:ext cx="11306175" cy="4786313"/>
          </a:xfrm>
        </p:spPr>
        <p:txBody>
          <a:bodyPr>
            <a:normAutofit/>
          </a:bodyPr>
          <a:lstStyle/>
          <a:p>
            <a:pPr marL="0" indent="0">
              <a:lnSpc>
                <a:spcPct val="150000"/>
              </a:lnSpc>
              <a:buNone/>
            </a:pPr>
            <a:r>
              <a:rPr lang="en-US" sz="2000" dirty="0" err="1">
                <a:latin typeface="IBM Plex Sans Medium" panose="020B0603050203000203" pitchFamily="34" charset="0"/>
              </a:rPr>
              <a:t>Es</a:t>
            </a:r>
            <a:r>
              <a:rPr lang="en-US" sz="2000" dirty="0">
                <a:latin typeface="IBM Plex Sans Medium" panose="020B0603050203000203" pitchFamily="34" charset="0"/>
              </a:rPr>
              <a:t> </a:t>
            </a:r>
            <a:r>
              <a:rPr lang="en-US" sz="2000" dirty="0" err="1">
                <a:latin typeface="IBM Plex Sans Medium" panose="020B0603050203000203" pitchFamily="34" charset="0"/>
              </a:rPr>
              <a:t>una</a:t>
            </a:r>
            <a:r>
              <a:rPr lang="en-US" sz="2000" dirty="0">
                <a:latin typeface="IBM Plex Sans Medium" panose="020B0603050203000203" pitchFamily="34" charset="0"/>
              </a:rPr>
              <a:t> </a:t>
            </a:r>
            <a:r>
              <a:rPr lang="en-US" sz="2000" b="1" dirty="0" err="1">
                <a:solidFill>
                  <a:srgbClr val="003F69"/>
                </a:solidFill>
                <a:latin typeface="IBM Plex Sans Medium" panose="020B0603050203000203" pitchFamily="34" charset="0"/>
              </a:rPr>
              <a:t>plataforma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híbrida</a:t>
            </a:r>
            <a:r>
              <a:rPr lang="en-US" sz="2000" b="1" dirty="0">
                <a:solidFill>
                  <a:srgbClr val="003F69"/>
                </a:solidFill>
                <a:latin typeface="IBM Plex Sans Medium" panose="020B0603050203000203" pitchFamily="34" charset="0"/>
              </a:rPr>
              <a:t> </a:t>
            </a:r>
            <a:r>
              <a:rPr lang="en-US" sz="2000" b="1" dirty="0" err="1">
                <a:solidFill>
                  <a:srgbClr val="003F69"/>
                </a:solidFill>
                <a:latin typeface="IBM Plex Sans Medium" panose="020B0603050203000203" pitchFamily="34" charset="0"/>
              </a:rPr>
              <a:t>colaborativa</a:t>
            </a:r>
            <a:r>
              <a:rPr lang="en-US" sz="2000" dirty="0">
                <a:solidFill>
                  <a:srgbClr val="003F69"/>
                </a:solidFill>
                <a:latin typeface="IBM Plex Sans Medium" panose="020B0603050203000203" pitchFamily="34" charset="0"/>
              </a:rPr>
              <a:t> </a:t>
            </a:r>
            <a:r>
              <a:rPr lang="en-US" sz="2000" dirty="0">
                <a:latin typeface="IBM Plex Sans Medium" panose="020B0603050203000203" pitchFamily="34" charset="0"/>
              </a:rPr>
              <a:t>que </a:t>
            </a:r>
            <a:r>
              <a:rPr lang="en-US" sz="2000" dirty="0" err="1">
                <a:latin typeface="IBM Plex Sans Medium" panose="020B0603050203000203" pitchFamily="34" charset="0"/>
              </a:rPr>
              <a:t>Interconecta</a:t>
            </a:r>
            <a:r>
              <a:rPr lang="en-US" sz="2000" dirty="0">
                <a:latin typeface="IBM Plex Sans Medium" panose="020B0603050203000203" pitchFamily="34" charset="0"/>
              </a:rPr>
              <a:t> </a:t>
            </a:r>
            <a:r>
              <a:rPr lang="en-US" sz="2000" dirty="0" err="1">
                <a:latin typeface="IBM Plex Sans Medium" panose="020B0603050203000203" pitchFamily="34" charset="0"/>
              </a:rPr>
              <a:t>los</a:t>
            </a:r>
            <a:r>
              <a:rPr lang="en-US" sz="2000" dirty="0">
                <a:latin typeface="IBM Plex Sans Medium" panose="020B0603050203000203" pitchFamily="34" charset="0"/>
              </a:rPr>
              <a:t> </a:t>
            </a:r>
            <a:r>
              <a:rPr lang="en-US" sz="2000" b="1" dirty="0" err="1">
                <a:latin typeface="IBM Plex Sans Medium" panose="020B0603050203000203" pitchFamily="34" charset="0"/>
              </a:rPr>
              <a:t>datos</a:t>
            </a:r>
            <a:r>
              <a:rPr lang="en-US" sz="2000" dirty="0">
                <a:latin typeface="IBM Plex Sans Medium" panose="020B0603050203000203" pitchFamily="34" charset="0"/>
              </a:rPr>
              <a:t> de </a:t>
            </a:r>
            <a:r>
              <a:rPr lang="en-US" sz="2000" dirty="0" err="1">
                <a:latin typeface="IBM Plex Sans Medium" panose="020B0603050203000203" pitchFamily="34" charset="0"/>
              </a:rPr>
              <a:t>tu</a:t>
            </a:r>
            <a:r>
              <a:rPr lang="en-US" sz="2000" dirty="0">
                <a:latin typeface="IBM Plex Sans Medium" panose="020B0603050203000203" pitchFamily="34" charset="0"/>
              </a:rPr>
              <a:t> </a:t>
            </a:r>
            <a:r>
              <a:rPr lang="en-US" sz="2000" dirty="0" err="1">
                <a:latin typeface="IBM Plex Sans Medium" panose="020B0603050203000203" pitchFamily="34" charset="0"/>
              </a:rPr>
              <a:t>empresa</a:t>
            </a:r>
            <a:r>
              <a:rPr lang="en-US" sz="2000" dirty="0">
                <a:latin typeface="IBM Plex Sans Medium" panose="020B0603050203000203" pitchFamily="34" charset="0"/>
              </a:rPr>
              <a:t> con </a:t>
            </a:r>
            <a:r>
              <a:rPr lang="en-US" sz="2000" dirty="0" err="1">
                <a:latin typeface="IBM Plex Sans Medium" panose="020B0603050203000203" pitchFamily="34" charset="0"/>
              </a:rPr>
              <a:t>servicios</a:t>
            </a:r>
            <a:r>
              <a:rPr lang="en-US" sz="2000" dirty="0">
                <a:latin typeface="IBM Plex Sans Medium" panose="020B0603050203000203" pitchFamily="34" charset="0"/>
              </a:rPr>
              <a:t> </a:t>
            </a:r>
            <a:r>
              <a:rPr lang="en-US" sz="2000" b="1" dirty="0" err="1">
                <a:latin typeface="IBM Plex Sans Medium" panose="020B0603050203000203" pitchFamily="34" charset="0"/>
              </a:rPr>
              <a:t>analíticos</a:t>
            </a:r>
            <a:r>
              <a:rPr lang="en-US" sz="2000" dirty="0">
                <a:latin typeface="IBM Plex Sans Medium" panose="020B0603050203000203" pitchFamily="34" charset="0"/>
              </a:rPr>
              <a:t>, d</a:t>
            </a:r>
            <a:r>
              <a:rPr lang="es-ES_tradnl" sz="2000" dirty="0">
                <a:latin typeface="IBM Plex Sans Medium" panose="020B0603050203000203" pitchFamily="34" charset="0"/>
              </a:rPr>
              <a:t>ando solución a los </a:t>
            </a:r>
            <a:r>
              <a:rPr lang="es-ES_tradnl" sz="2000" b="1" dirty="0">
                <a:latin typeface="IBM Plex Sans Medium" panose="020B0603050203000203" pitchFamily="34" charset="0"/>
              </a:rPr>
              <a:t>problemas típicos </a:t>
            </a:r>
            <a:r>
              <a:rPr lang="es-ES_tradnl" sz="2000" dirty="0">
                <a:latin typeface="IBM Plex Sans Medium" panose="020B0603050203000203" pitchFamily="34" charset="0"/>
              </a:rPr>
              <a:t>de la empresas con los datos:</a:t>
            </a:r>
          </a:p>
          <a:p>
            <a:pPr marL="0" indent="0">
              <a:lnSpc>
                <a:spcPct val="150000"/>
              </a:lnSpc>
              <a:buNone/>
            </a:pPr>
            <a:endParaRPr lang="es-ES_tradnl" sz="2000" dirty="0">
              <a:latin typeface="IBM Plex Sans Medium" panose="020B0603050203000203" pitchFamily="34" charset="0"/>
            </a:endParaRPr>
          </a:p>
          <a:p>
            <a:pPr marL="800100" lvl="1" indent="-342900">
              <a:lnSpc>
                <a:spcPct val="150000"/>
              </a:lnSpc>
              <a:buFont typeface="Wingdings" panose="05000000000000000000" pitchFamily="2" charset="2"/>
              <a:buChar char="ü"/>
            </a:pPr>
            <a:r>
              <a:rPr lang="es-ES_tradnl" sz="2400" dirty="0">
                <a:latin typeface="IBM Plex Sans Medium" panose="020B0603050203000203" pitchFamily="34" charset="0"/>
              </a:rPr>
              <a:t>Datos en Silos.</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Analítica Lenta.</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No colaboración.</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Talento.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Falta de confianza en el dato/resultado.</a:t>
            </a:r>
          </a:p>
          <a:p>
            <a:pPr marL="800100" lvl="1" indent="-342900">
              <a:lnSpc>
                <a:spcPct val="150000"/>
              </a:lnSpc>
              <a:buFont typeface="Wingdings" panose="05000000000000000000" pitchFamily="2" charset="2"/>
              <a:buChar char="ü"/>
            </a:pPr>
            <a:r>
              <a:rPr lang="es-ES_tradnl" sz="2000" dirty="0">
                <a:latin typeface="IBM Plex Sans Medium" panose="020B0603050203000203" pitchFamily="34" charset="0"/>
              </a:rPr>
              <a:t>Seguridad, metadatos, trazabilidad, </a:t>
            </a:r>
            <a:r>
              <a:rPr lang="es-ES_tradnl" sz="2000" dirty="0" err="1">
                <a:latin typeface="IBM Plex Sans Medium" panose="020B0603050203000203" pitchFamily="34" charset="0"/>
              </a:rPr>
              <a:t>etc</a:t>
            </a:r>
            <a:endParaRPr lang="es-ES" sz="1800" dirty="0">
              <a:latin typeface="IBM Plex Sans Medium" panose="020B0603050203000203" pitchFamily="34" charset="0"/>
            </a:endParaRPr>
          </a:p>
        </p:txBody>
      </p:sp>
      <p:sp>
        <p:nvSpPr>
          <p:cNvPr id="3" name="Title 2">
            <a:extLst>
              <a:ext uri="{FF2B5EF4-FFF2-40B4-BE49-F238E27FC236}">
                <a16:creationId xmlns:a16="http://schemas.microsoft.com/office/drawing/2014/main" id="{2822BB4A-944A-461A-AB0D-C064BAD8942B}"/>
              </a:ext>
            </a:extLst>
          </p:cNvPr>
          <p:cNvSpPr>
            <a:spLocks noGrp="1"/>
          </p:cNvSpPr>
          <p:nvPr>
            <p:ph type="title"/>
          </p:nvPr>
        </p:nvSpPr>
        <p:spPr/>
        <p:txBody>
          <a:bodyPr/>
          <a:lstStyle/>
          <a:p>
            <a:r>
              <a:rPr lang="en-US" dirty="0">
                <a:solidFill>
                  <a:schemeClr val="accent1">
                    <a:lumMod val="50000"/>
                  </a:schemeClr>
                </a:solidFill>
                <a:latin typeface="IBM Plex Sans Medium" panose="020B0603050203000203" pitchFamily="34" charset="0"/>
              </a:rPr>
              <a:t>¿</a:t>
            </a:r>
            <a:r>
              <a:rPr lang="en-US" dirty="0" err="1">
                <a:solidFill>
                  <a:schemeClr val="accent1">
                    <a:lumMod val="50000"/>
                  </a:schemeClr>
                </a:solidFill>
                <a:latin typeface="IBM Plex Sans Medium" panose="020B0603050203000203" pitchFamily="34" charset="0"/>
              </a:rPr>
              <a:t>Qué</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aporta</a:t>
            </a:r>
            <a:r>
              <a:rPr lang="en-US" dirty="0">
                <a:solidFill>
                  <a:schemeClr val="accent1">
                    <a:lumMod val="50000"/>
                  </a:schemeClr>
                </a:solidFill>
                <a:latin typeface="IBM Plex Sans Medium" panose="020B0603050203000203" pitchFamily="34" charset="0"/>
              </a:rPr>
              <a:t> con </a:t>
            </a:r>
            <a:r>
              <a:rPr lang="en-US" dirty="0" err="1">
                <a:solidFill>
                  <a:schemeClr val="accent1">
                    <a:lumMod val="50000"/>
                  </a:schemeClr>
                </a:solidFill>
                <a:latin typeface="IBM Plex Sans Medium" panose="020B0603050203000203" pitchFamily="34" charset="0"/>
              </a:rPr>
              <a:t>los</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datos</a:t>
            </a:r>
            <a:r>
              <a:rPr lang="en-US" dirty="0">
                <a:solidFill>
                  <a:schemeClr val="accent1">
                    <a:lumMod val="50000"/>
                  </a:schemeClr>
                </a:solidFill>
                <a:latin typeface="IBM Plex Sans Medium" panose="020B0603050203000203" pitchFamily="34" charset="0"/>
              </a:rPr>
              <a:t> IBM Watson Studio?</a:t>
            </a:r>
            <a:endParaRPr lang="es-ES" dirty="0">
              <a:solidFill>
                <a:schemeClr val="accent1">
                  <a:lumMod val="50000"/>
                </a:schemeClr>
              </a:solidFill>
              <a:latin typeface="IBM Plex Sans Medium" panose="020B0603050203000203" pitchFamily="34" charset="0"/>
            </a:endParaRPr>
          </a:p>
        </p:txBody>
      </p:sp>
    </p:spTree>
    <p:extLst>
      <p:ext uri="{BB962C8B-B14F-4D97-AF65-F5344CB8AC3E}">
        <p14:creationId xmlns:p14="http://schemas.microsoft.com/office/powerpoint/2010/main" val="282083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9592384" y="1676931"/>
            <a:ext cx="1522800" cy="1242490"/>
          </a:xfrm>
          <a:prstGeom prst="rect">
            <a:avLst/>
          </a:prstGeom>
        </p:spPr>
      </p:pic>
      <p:pic>
        <p:nvPicPr>
          <p:cNvPr id="19" name="Picture 18"/>
          <p:cNvPicPr>
            <a:picLocks noChangeAspect="1"/>
          </p:cNvPicPr>
          <p:nvPr/>
        </p:nvPicPr>
        <p:blipFill>
          <a:blip r:embed="rId4"/>
          <a:stretch>
            <a:fillRect/>
          </a:stretch>
        </p:blipFill>
        <p:spPr>
          <a:xfrm>
            <a:off x="9926167" y="2907444"/>
            <a:ext cx="862920" cy="864960"/>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r="59867" b="48962"/>
          <a:stretch/>
        </p:blipFill>
        <p:spPr>
          <a:xfrm>
            <a:off x="4163070" y="1783775"/>
            <a:ext cx="2053557" cy="1720335"/>
          </a:xfrm>
          <a:prstGeom prst="rect">
            <a:avLst/>
          </a:prstGeom>
        </p:spPr>
      </p:pic>
      <p:sp>
        <p:nvSpPr>
          <p:cNvPr id="24" name="Flowchart: Connector 23"/>
          <p:cNvSpPr/>
          <p:nvPr/>
        </p:nvSpPr>
        <p:spPr>
          <a:xfrm>
            <a:off x="7341680" y="2107095"/>
            <a:ext cx="1076764" cy="1058559"/>
          </a:xfrm>
          <a:prstGeom prst="flowChartConnector">
            <a:avLst/>
          </a:prstGeom>
          <a:solidFill>
            <a:srgbClr val="5CC3B8"/>
          </a:solidFill>
          <a:ln w="57150">
            <a:solidFill>
              <a:srgbClr val="A9276E"/>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a:t>Servicio</a:t>
            </a:r>
            <a:r>
              <a:rPr lang="en-US" sz="1200" dirty="0"/>
              <a:t> Web</a:t>
            </a:r>
          </a:p>
        </p:txBody>
      </p:sp>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6133" t="12270" r="11616" b="13910"/>
          <a:stretch/>
        </p:blipFill>
        <p:spPr>
          <a:xfrm>
            <a:off x="891334" y="2897505"/>
            <a:ext cx="1090257" cy="344292"/>
          </a:xfrm>
          <a:prstGeom prst="rect">
            <a:avLst/>
          </a:prstGeom>
        </p:spPr>
      </p:pic>
      <p:pic>
        <p:nvPicPr>
          <p:cNvPr id="26" name="Picture 25"/>
          <p:cNvPicPr>
            <a:picLocks noChangeAspect="1"/>
          </p:cNvPicPr>
          <p:nvPr/>
        </p:nvPicPr>
        <p:blipFill rotWithShape="1">
          <a:blip r:embed="rId7" cstate="print">
            <a:extLst>
              <a:ext uri="{28A0092B-C50C-407E-A947-70E740481C1C}">
                <a14:useLocalDpi xmlns:a14="http://schemas.microsoft.com/office/drawing/2010/main" val="0"/>
              </a:ext>
            </a:extLst>
          </a:blip>
          <a:srcRect t="33091" b="33091"/>
          <a:stretch/>
        </p:blipFill>
        <p:spPr>
          <a:xfrm>
            <a:off x="1077474" y="1636447"/>
            <a:ext cx="987135" cy="333831"/>
          </a:xfrm>
          <a:prstGeom prst="rect">
            <a:avLst/>
          </a:prstGeom>
        </p:spPr>
      </p:pic>
      <p:pic>
        <p:nvPicPr>
          <p:cNvPr id="27" name="Picture 26"/>
          <p:cNvPicPr>
            <a:picLocks noChangeAspect="1"/>
          </p:cNvPicPr>
          <p:nvPr/>
        </p:nvPicPr>
        <p:blipFill rotWithShape="1">
          <a:blip r:embed="rId8">
            <a:extLst>
              <a:ext uri="{28A0092B-C50C-407E-A947-70E740481C1C}">
                <a14:useLocalDpi xmlns:a14="http://schemas.microsoft.com/office/drawing/2010/main" val="0"/>
              </a:ext>
            </a:extLst>
          </a:blip>
          <a:srcRect t="32545" b="31455"/>
          <a:stretch/>
        </p:blipFill>
        <p:spPr>
          <a:xfrm>
            <a:off x="1882920" y="2019562"/>
            <a:ext cx="1002690" cy="360969"/>
          </a:xfrm>
          <a:prstGeom prst="rect">
            <a:avLst/>
          </a:prstGeom>
        </p:spPr>
      </p:pic>
      <p:pic>
        <p:nvPicPr>
          <p:cNvPr id="28" name="Picture 27"/>
          <p:cNvPicPr>
            <a:picLocks noChangeAspect="1"/>
          </p:cNvPicPr>
          <p:nvPr/>
        </p:nvPicPr>
        <p:blipFill rotWithShape="1">
          <a:blip r:embed="rId9" cstate="print">
            <a:extLst>
              <a:ext uri="{28A0092B-C50C-407E-A947-70E740481C1C}">
                <a14:useLocalDpi xmlns:a14="http://schemas.microsoft.com/office/drawing/2010/main" val="0"/>
              </a:ext>
            </a:extLst>
          </a:blip>
          <a:srcRect t="41363" b="42122"/>
          <a:stretch/>
        </p:blipFill>
        <p:spPr>
          <a:xfrm>
            <a:off x="1520068" y="3629314"/>
            <a:ext cx="1557303" cy="257191"/>
          </a:xfrm>
          <a:prstGeom prst="rect">
            <a:avLst/>
          </a:prstGeom>
        </p:spPr>
      </p:pic>
      <p:pic>
        <p:nvPicPr>
          <p:cNvPr id="30" name="Picture 29"/>
          <p:cNvPicPr>
            <a:picLocks noChangeAspect="1"/>
          </p:cNvPicPr>
          <p:nvPr/>
        </p:nvPicPr>
        <p:blipFill rotWithShape="1">
          <a:blip r:embed="rId10" cstate="print">
            <a:extLst>
              <a:ext uri="{28A0092B-C50C-407E-A947-70E740481C1C}">
                <a14:useLocalDpi xmlns:a14="http://schemas.microsoft.com/office/drawing/2010/main" val="0"/>
              </a:ext>
            </a:extLst>
          </a:blip>
          <a:srcRect t="30909" b="30739"/>
          <a:stretch/>
        </p:blipFill>
        <p:spPr>
          <a:xfrm>
            <a:off x="1030714" y="2471312"/>
            <a:ext cx="919268" cy="235040"/>
          </a:xfrm>
          <a:prstGeom prst="rect">
            <a:avLst/>
          </a:prstGeom>
        </p:spPr>
      </p:pic>
      <p:pic>
        <p:nvPicPr>
          <p:cNvPr id="31" name="Picture 30"/>
          <p:cNvPicPr>
            <a:picLocks noChangeAspect="1"/>
          </p:cNvPicPr>
          <p:nvPr/>
        </p:nvPicPr>
        <p:blipFill rotWithShape="1">
          <a:blip r:embed="rId11" cstate="print">
            <a:extLst>
              <a:ext uri="{28A0092B-C50C-407E-A947-70E740481C1C}">
                <a14:useLocalDpi xmlns:a14="http://schemas.microsoft.com/office/drawing/2010/main" val="0"/>
              </a:ext>
            </a:extLst>
          </a:blip>
          <a:srcRect l="10801" t="8273" r="11290" b="6105"/>
          <a:stretch/>
        </p:blipFill>
        <p:spPr>
          <a:xfrm>
            <a:off x="930637" y="3351706"/>
            <a:ext cx="466402" cy="463469"/>
          </a:xfrm>
          <a:prstGeom prst="rect">
            <a:avLst/>
          </a:prstGeom>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3462" y="2111853"/>
            <a:ext cx="869948" cy="176385"/>
          </a:xfrm>
          <a:prstGeom prst="rect">
            <a:avLst/>
          </a:prstGeom>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49983" y="2735764"/>
            <a:ext cx="985405" cy="800149"/>
          </a:xfrm>
          <a:prstGeom prst="rect">
            <a:avLst/>
          </a:prstGeom>
        </p:spPr>
      </p:pic>
      <p:cxnSp>
        <p:nvCxnSpPr>
          <p:cNvPr id="35" name="Straight Arrow Connector 34"/>
          <p:cNvCxnSpPr/>
          <p:nvPr/>
        </p:nvCxnSpPr>
        <p:spPr>
          <a:xfrm>
            <a:off x="3231127" y="2641650"/>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8642195" y="2626636"/>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276262" y="2646515"/>
            <a:ext cx="837597" cy="0"/>
          </a:xfrm>
          <a:prstGeom prst="straightConnector1">
            <a:avLst/>
          </a:prstGeom>
          <a:ln w="57150">
            <a:solidFill>
              <a:srgbClr val="15293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133090" y="1646210"/>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930637" y="4009810"/>
            <a:ext cx="2392425" cy="1384995"/>
          </a:xfrm>
          <a:prstGeom prst="rect">
            <a:avLst/>
          </a:prstGeom>
          <a:noFill/>
        </p:spPr>
        <p:txBody>
          <a:bodyPr wrap="square" rtlCol="0">
            <a:spAutoFit/>
          </a:bodyPr>
          <a:lstStyle/>
          <a:p>
            <a:r>
              <a:rPr lang="en-US" sz="1200" b="1" dirty="0" err="1">
                <a:latin typeface="IBM Plex Sans Medium" panose="020B0603050203000203" pitchFamily="34" charset="0"/>
              </a:rPr>
              <a:t>Acceso</a:t>
            </a:r>
            <a:r>
              <a:rPr lang="en-US" sz="1200" b="1" dirty="0">
                <a:latin typeface="IBM Plex Sans Medium" panose="020B0603050203000203" pitchFamily="34" charset="0"/>
              </a:rPr>
              <a:t> a </a:t>
            </a:r>
            <a:r>
              <a:rPr lang="en-US" sz="1200" b="1" dirty="0" err="1">
                <a:latin typeface="IBM Plex Sans Medium" panose="020B0603050203000203" pitchFamily="34" charset="0"/>
              </a:rPr>
              <a:t>datos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Fácil</a:t>
            </a:r>
            <a:r>
              <a:rPr lang="en-US" sz="1200" dirty="0">
                <a:latin typeface="IBM Plex Sans Medium" panose="020B0603050203000203" pitchFamily="34" charset="0"/>
              </a:rPr>
              <a:t> de </a:t>
            </a:r>
            <a:r>
              <a:rPr lang="en-US" sz="1200" dirty="0" err="1">
                <a:latin typeface="IBM Plex Sans Medium" panose="020B0603050203000203" pitchFamily="34" charset="0"/>
              </a:rPr>
              <a:t>conectar</a:t>
            </a:r>
            <a:r>
              <a:rPr lang="en-US" sz="1200" dirty="0">
                <a:latin typeface="IBM Plex Sans Medium" panose="020B0603050203000203" pitchFamily="34" charset="0"/>
              </a:rPr>
              <a:t> con el cloud </a:t>
            </a:r>
            <a:r>
              <a:rPr lang="en-US" sz="1200" dirty="0" err="1">
                <a:latin typeface="IBM Plex Sans Medium" panose="020B0603050203000203" pitchFamily="34" charset="0"/>
              </a:rPr>
              <a:t>tras</a:t>
            </a:r>
            <a:r>
              <a:rPr lang="en-US" sz="1200" dirty="0">
                <a:latin typeface="IBM Plex Sans Medium" panose="020B0603050203000203" pitchFamily="34" charset="0"/>
              </a:rPr>
              <a:t> el firewall</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a:latin typeface="IBM Plex Sans Medium" panose="020B0603050203000203" pitchFamily="34" charset="0"/>
              </a:rPr>
              <a:t>Control, </a:t>
            </a:r>
            <a:r>
              <a:rPr lang="en-US" sz="1200" dirty="0" err="1">
                <a:latin typeface="IBM Plex Sans Medium" panose="020B0603050203000203" pitchFamily="34" charset="0"/>
              </a:rPr>
              <a:t>catálogo</a:t>
            </a:r>
            <a:r>
              <a:rPr lang="en-US" sz="1200" dirty="0">
                <a:latin typeface="IBM Plex Sans Medium" panose="020B0603050203000203" pitchFamily="34" charset="0"/>
              </a:rPr>
              <a:t>, </a:t>
            </a:r>
            <a:r>
              <a:rPr lang="en-US" sz="1200" dirty="0" err="1">
                <a:latin typeface="IBM Plex Sans Medium" panose="020B0603050203000203" pitchFamily="34" charset="0"/>
              </a:rPr>
              <a:t>refinar</a:t>
            </a:r>
            <a:r>
              <a:rPr lang="en-US" sz="1200" dirty="0">
                <a:latin typeface="IBM Plex Sans Medium" panose="020B0603050203000203" pitchFamily="34" charset="0"/>
              </a:rPr>
              <a:t> y </a:t>
            </a:r>
            <a:r>
              <a:rPr lang="en-US" sz="1200" dirty="0" err="1">
                <a:latin typeface="IBM Plex Sans Medium" panose="020B0603050203000203" pitchFamily="34" charset="0"/>
              </a:rPr>
              <a:t>gobernar</a:t>
            </a:r>
            <a:r>
              <a:rPr lang="en-US" sz="1200" dirty="0">
                <a:latin typeface="IBM Plex Sans Medium" panose="020B0603050203000203" pitchFamily="34" charset="0"/>
              </a:rPr>
              <a:t> el </a:t>
            </a:r>
            <a:r>
              <a:rPr lang="en-US" sz="1200" dirty="0" err="1">
                <a:latin typeface="IBM Plex Sans Medium" panose="020B0603050203000203" pitchFamily="34" charset="0"/>
              </a:rPr>
              <a:t>dato</a:t>
            </a:r>
            <a:r>
              <a:rPr lang="en-US" sz="1200" dirty="0">
                <a:latin typeface="IBM Plex Sans Medium" panose="020B0603050203000203" pitchFamily="34" charset="0"/>
              </a:rPr>
              <a:t> </a:t>
            </a:r>
            <a:r>
              <a:rPr lang="en-US" sz="1200" dirty="0" err="1">
                <a:latin typeface="IBM Plex Sans Medium" panose="020B0603050203000203" pitchFamily="34" charset="0"/>
              </a:rPr>
              <a:t>desde</a:t>
            </a:r>
            <a:r>
              <a:rPr lang="en-US" sz="1200" dirty="0">
                <a:latin typeface="IBM Plex Sans Medium" panose="020B0603050203000203" pitchFamily="34" charset="0"/>
              </a:rPr>
              <a:t> Watson Data Platform</a:t>
            </a:r>
          </a:p>
        </p:txBody>
      </p:sp>
      <p:sp>
        <p:nvSpPr>
          <p:cNvPr id="53" name="TextBox 52"/>
          <p:cNvSpPr txBox="1"/>
          <p:nvPr/>
        </p:nvSpPr>
        <p:spPr>
          <a:xfrm>
            <a:off x="3717235" y="4009808"/>
            <a:ext cx="2673625" cy="1384995"/>
          </a:xfrm>
          <a:prstGeom prst="rect">
            <a:avLst/>
          </a:prstGeom>
          <a:noFill/>
        </p:spPr>
        <p:txBody>
          <a:bodyPr wrap="square" rtlCol="0">
            <a:spAutoFit/>
          </a:bodyPr>
          <a:lstStyle/>
          <a:p>
            <a:r>
              <a:rPr lang="en-US" sz="1200" b="1" dirty="0" err="1">
                <a:latin typeface="IBM Plex Sans Medium" panose="020B0603050203000203" pitchFamily="34" charset="0"/>
              </a:rPr>
              <a:t>Crear</a:t>
            </a:r>
            <a:r>
              <a:rPr lang="en-US" sz="1200" b="1" dirty="0">
                <a:latin typeface="IBM Plex Sans Medium" panose="020B0603050203000203" pitchFamily="34" charset="0"/>
              </a:rPr>
              <a:t> </a:t>
            </a:r>
            <a:r>
              <a:rPr lang="en-US" sz="1200" b="1" dirty="0" err="1">
                <a:latin typeface="IBM Plex Sans Medium" panose="020B0603050203000203" pitchFamily="34" charset="0"/>
              </a:rPr>
              <a:t>modelos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Interfaz</a:t>
            </a:r>
            <a:r>
              <a:rPr lang="en-US" sz="1200" dirty="0">
                <a:latin typeface="IBM Plex Sans Medium" panose="020B0603050203000203" pitchFamily="34" charset="0"/>
              </a:rPr>
              <a:t> </a:t>
            </a:r>
            <a:r>
              <a:rPr lang="en-US" sz="1200" dirty="0" err="1">
                <a:latin typeface="IBM Plex Sans Medium" panose="020B0603050203000203" pitchFamily="34" charset="0"/>
              </a:rPr>
              <a:t>único</a:t>
            </a:r>
            <a:r>
              <a:rPr lang="en-US" sz="1200" dirty="0">
                <a:latin typeface="IBM Plex Sans Medium" panose="020B0603050203000203" pitchFamily="34" charset="0"/>
              </a:rPr>
              <a:t> y API para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distintos</a:t>
            </a:r>
            <a:r>
              <a:rPr lang="en-US" sz="1200" dirty="0">
                <a:latin typeface="IBM Plex Sans Medium" panose="020B0603050203000203" pitchFamily="34" charset="0"/>
              </a:rPr>
              <a:t> </a:t>
            </a:r>
            <a:r>
              <a:rPr lang="en-US" sz="1200" dirty="0" err="1">
                <a:latin typeface="IBM Plex Sans Medium" panose="020B0603050203000203" pitchFamily="34" charset="0"/>
              </a:rPr>
              <a:t>entornos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endParaRPr lang="en-US" sz="1200" dirty="0">
              <a:latin typeface="IBM Plex Sans Medium" panose="020B0603050203000203" pitchFamily="34" charset="0"/>
            </a:endParaRP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Modelado</a:t>
            </a:r>
            <a:r>
              <a:rPr lang="en-US" sz="1200" dirty="0">
                <a:latin typeface="IBM Plex Sans Medium" panose="020B0603050203000203" pitchFamily="34" charset="0"/>
              </a:rPr>
              <a:t> </a:t>
            </a:r>
            <a:r>
              <a:rPr lang="en-US" sz="1200" dirty="0" err="1">
                <a:latin typeface="IBM Plex Sans Medium" panose="020B0603050203000203" pitchFamily="34" charset="0"/>
              </a:rPr>
              <a:t>automático</a:t>
            </a:r>
            <a:r>
              <a:rPr lang="en-US" sz="1200" dirty="0">
                <a:latin typeface="IBM Plex Sans Medium" panose="020B0603050203000203" pitchFamily="34" charset="0"/>
              </a:rPr>
              <a:t> e </a:t>
            </a:r>
            <a:r>
              <a:rPr lang="en-US" sz="1200" dirty="0" err="1">
                <a:latin typeface="IBM Plex Sans Medium" panose="020B0603050203000203" pitchFamily="34" charset="0"/>
              </a:rPr>
              <a:t>hiper</a:t>
            </a:r>
            <a:r>
              <a:rPr lang="en-US" sz="1200" dirty="0">
                <a:latin typeface="IBM Plex Sans Medium" panose="020B0603050203000203" pitchFamily="34" charset="0"/>
              </a:rPr>
              <a:t> </a:t>
            </a:r>
            <a:r>
              <a:rPr lang="en-US" sz="1200" dirty="0" err="1">
                <a:latin typeface="IBM Plex Sans Medium" panose="020B0603050203000203" pitchFamily="34" charset="0"/>
              </a:rPr>
              <a:t>parametrización</a:t>
            </a:r>
            <a:r>
              <a:rPr lang="en-US" sz="1200" dirty="0">
                <a:latin typeface="IBM Plex Sans Medium" panose="020B0603050203000203" pitchFamily="34" charset="0"/>
              </a:rPr>
              <a:t> </a:t>
            </a:r>
            <a:r>
              <a:rPr lang="en-US" sz="1200" dirty="0" err="1">
                <a:latin typeface="IBM Plex Sans Medium" panose="020B0603050203000203" pitchFamily="34" charset="0"/>
              </a:rPr>
              <a:t>automática</a:t>
            </a:r>
            <a:endParaRPr lang="en-US" sz="1200" dirty="0">
              <a:latin typeface="IBM Plex Sans Medium" panose="020B0603050203000203" pitchFamily="34" charset="0"/>
            </a:endParaRPr>
          </a:p>
        </p:txBody>
      </p:sp>
      <p:sp>
        <p:nvSpPr>
          <p:cNvPr id="54" name="TextBox 53"/>
          <p:cNvSpPr txBox="1"/>
          <p:nvPr/>
        </p:nvSpPr>
        <p:spPr>
          <a:xfrm>
            <a:off x="6657235" y="4102142"/>
            <a:ext cx="2266590" cy="1200329"/>
          </a:xfrm>
          <a:prstGeom prst="rect">
            <a:avLst/>
          </a:prstGeom>
          <a:noFill/>
        </p:spPr>
        <p:txBody>
          <a:bodyPr wrap="square" rtlCol="0">
            <a:spAutoFit/>
          </a:bodyPr>
          <a:lstStyle/>
          <a:p>
            <a:r>
              <a:rPr lang="en-US" sz="1200" b="1" dirty="0" err="1">
                <a:latin typeface="IBM Plex Sans Medium" panose="020B0603050203000203" pitchFamily="34" charset="0"/>
              </a:rPr>
              <a:t>Servicios</a:t>
            </a:r>
            <a:r>
              <a:rPr lang="en-US" sz="1200" b="1" dirty="0">
                <a:latin typeface="IBM Plex Sans Medium" panose="020B0603050203000203" pitchFamily="34" charset="0"/>
              </a:rPr>
              <a:t> web:</a:t>
            </a:r>
          </a:p>
          <a:p>
            <a:pPr marL="285750" indent="-285750">
              <a:buFont typeface="Arial" panose="020B0604020202020204" pitchFamily="34" charset="0"/>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a:t>
            </a:r>
            <a:r>
              <a:rPr lang="en-US" sz="1200" dirty="0" err="1">
                <a:latin typeface="IBM Plex Sans Medium" panose="020B0603050203000203" pitchFamily="34" charset="0"/>
              </a:rPr>
              <a:t>tiempo</a:t>
            </a:r>
            <a:r>
              <a:rPr lang="en-US" sz="1200" dirty="0">
                <a:latin typeface="IBM Plex Sans Medium" panose="020B0603050203000203" pitchFamily="34" charset="0"/>
              </a:rPr>
              <a:t> real, online, y Batch</a:t>
            </a:r>
          </a:p>
          <a:p>
            <a:pPr marL="285750" indent="-285750">
              <a:buFont typeface="Arial" panose="020B0604020202020204" pitchFamily="34" charset="0"/>
              <a:buChar char="•"/>
            </a:pP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Monitorización</a:t>
            </a:r>
            <a:r>
              <a:rPr lang="en-US" sz="1200" dirty="0">
                <a:latin typeface="IBM Plex Sans Medium" panose="020B0603050203000203" pitchFamily="34" charset="0"/>
              </a:rPr>
              <a:t> continua y </a:t>
            </a:r>
            <a:r>
              <a:rPr lang="en-US" sz="1200" dirty="0" err="1">
                <a:latin typeface="IBM Plex Sans Medium" panose="020B0603050203000203" pitchFamily="34" charset="0"/>
              </a:rPr>
              <a:t>realimentación</a:t>
            </a:r>
            <a:endParaRPr lang="en-US" sz="1200" dirty="0">
              <a:latin typeface="IBM Plex Sans Medium" panose="020B0603050203000203" pitchFamily="34" charset="0"/>
            </a:endParaRPr>
          </a:p>
        </p:txBody>
      </p:sp>
      <p:sp>
        <p:nvSpPr>
          <p:cNvPr id="55" name="TextBox 54"/>
          <p:cNvSpPr txBox="1"/>
          <p:nvPr/>
        </p:nvSpPr>
        <p:spPr>
          <a:xfrm>
            <a:off x="9190201" y="4119138"/>
            <a:ext cx="2259677" cy="1200329"/>
          </a:xfrm>
          <a:prstGeom prst="rect">
            <a:avLst/>
          </a:prstGeom>
          <a:noFill/>
        </p:spPr>
        <p:txBody>
          <a:bodyPr wrap="square" rtlCol="0">
            <a:spAutoFit/>
          </a:bodyPr>
          <a:lstStyle/>
          <a:p>
            <a:r>
              <a:rPr lang="en-US" sz="1200" b="1" dirty="0" err="1">
                <a:latin typeface="IBM Plex Sans Medium" panose="020B0603050203000203" pitchFamily="34" charset="0"/>
              </a:rPr>
              <a:t>Aplicaciones</a:t>
            </a:r>
            <a:r>
              <a:rPr lang="en-US" sz="1200" b="1" dirty="0">
                <a:latin typeface="IBM Plex Sans Medium" panose="020B0603050203000203" pitchFamily="34" charset="0"/>
              </a:rPr>
              <a:t> </a:t>
            </a:r>
            <a:r>
              <a:rPr lang="en-US" sz="1200" b="1" dirty="0" err="1">
                <a:latin typeface="IBM Plex Sans Medium" panose="020B0603050203000203" pitchFamily="34" charset="0"/>
              </a:rPr>
              <a:t>inteligentes</a:t>
            </a:r>
            <a:r>
              <a:rPr lang="en-US" sz="1200" b="1" dirty="0">
                <a:latin typeface="IBM Plex Sans Medium" panose="020B0603050203000203" pitchFamily="34" charset="0"/>
              </a:rPr>
              <a:t>:</a:t>
            </a:r>
          </a:p>
          <a:p>
            <a:pPr marL="285750" indent="-285750">
              <a:buFont typeface="Arial" panose="020B0604020202020204" pitchFamily="34" charset="0"/>
              <a:buChar char="•"/>
            </a:pPr>
            <a:r>
              <a:rPr lang="en-US" sz="1200" dirty="0" err="1">
                <a:latin typeface="IBM Plex Sans Medium" panose="020B0603050203000203" pitchFamily="34" charset="0"/>
              </a:rPr>
              <a:t>Integramos</a:t>
            </a:r>
            <a:r>
              <a:rPr lang="en-US" sz="1200" dirty="0">
                <a:latin typeface="IBM Plex Sans Medium" panose="020B0603050203000203" pitchFamily="34" charset="0"/>
              </a:rPr>
              <a:t> </a:t>
            </a:r>
            <a:r>
              <a:rPr lang="en-US" sz="1200" dirty="0" err="1">
                <a:latin typeface="IBM Plex Sans Medium" panose="020B0603050203000203" pitchFamily="34" charset="0"/>
              </a:rPr>
              <a:t>modelos</a:t>
            </a:r>
            <a:r>
              <a:rPr lang="en-US" sz="1200" dirty="0">
                <a:latin typeface="IBM Plex Sans Medium" panose="020B0603050203000203" pitchFamily="34" charset="0"/>
              </a:rPr>
              <a:t> de ML con </a:t>
            </a:r>
            <a:r>
              <a:rPr lang="en-US" sz="1200" dirty="0" err="1">
                <a:latin typeface="IBM Plex Sans Medium" panose="020B0603050203000203" pitchFamily="34" charset="0"/>
              </a:rPr>
              <a:t>aplicaciones</a:t>
            </a:r>
            <a:r>
              <a:rPr lang="en-US" sz="1200" dirty="0">
                <a:latin typeface="IBM Plex Sans Medium" panose="020B0603050203000203" pitchFamily="34" charset="0"/>
              </a:rPr>
              <a:t>, </a:t>
            </a:r>
            <a:r>
              <a:rPr lang="en-US" sz="1200" dirty="0" err="1">
                <a:latin typeface="IBM Plex Sans Medium" panose="020B0603050203000203" pitchFamily="34" charset="0"/>
              </a:rPr>
              <a:t>sitios</a:t>
            </a:r>
            <a:r>
              <a:rPr lang="en-US" sz="1200" dirty="0">
                <a:latin typeface="IBM Plex Sans Medium" panose="020B0603050203000203" pitchFamily="34" charset="0"/>
              </a:rPr>
              <a:t> web, </a:t>
            </a:r>
            <a:r>
              <a:rPr lang="en-US" sz="1200" dirty="0" err="1">
                <a:latin typeface="IBM Plex Sans Medium" panose="020B0603050203000203" pitchFamily="34" charset="0"/>
              </a:rPr>
              <a:t>etc</a:t>
            </a:r>
            <a:r>
              <a:rPr lang="mr-IN" sz="1200" dirty="0">
                <a:latin typeface="IBM Plex Sans Medium" panose="020B0603050203000203" pitchFamily="34" charset="0"/>
              </a:rPr>
              <a:t>…</a:t>
            </a:r>
            <a:endParaRPr lang="en-US" sz="1200" dirty="0">
              <a:latin typeface="IBM Plex Sans Medium" panose="020B0603050203000203" pitchFamily="34" charset="0"/>
            </a:endParaRPr>
          </a:p>
          <a:p>
            <a:pPr marL="285750" indent="-285750">
              <a:buFont typeface="Arial" panose="020B0604020202020204" pitchFamily="34" charset="0"/>
              <a:buChar char="•"/>
            </a:pPr>
            <a:r>
              <a:rPr lang="en-US" sz="1200" dirty="0" err="1">
                <a:latin typeface="IBM Plex Sans Medium" panose="020B0603050203000203" pitchFamily="34" charset="0"/>
              </a:rPr>
              <a:t>Adaptación</a:t>
            </a:r>
            <a:r>
              <a:rPr lang="en-US" sz="1200" dirty="0">
                <a:latin typeface="IBM Plex Sans Medium" panose="020B0603050203000203" pitchFamily="34" charset="0"/>
              </a:rPr>
              <a:t> </a:t>
            </a:r>
            <a:r>
              <a:rPr lang="en-US" sz="1200" dirty="0" err="1">
                <a:latin typeface="IBM Plex Sans Medium" panose="020B0603050203000203" pitchFamily="34" charset="0"/>
              </a:rPr>
              <a:t>contínua</a:t>
            </a:r>
            <a:r>
              <a:rPr lang="en-US" sz="1200" dirty="0">
                <a:latin typeface="IBM Plex Sans Medium" panose="020B0603050203000203" pitchFamily="34" charset="0"/>
              </a:rPr>
              <a:t> con auto </a:t>
            </a:r>
            <a:r>
              <a:rPr lang="en-US" sz="1200" dirty="0" err="1">
                <a:latin typeface="IBM Plex Sans Medium" panose="020B0603050203000203" pitchFamily="34" charset="0"/>
              </a:rPr>
              <a:t>aprendizaje</a:t>
            </a:r>
            <a:endParaRPr lang="en-US" sz="1200" dirty="0">
              <a:latin typeface="IBM Plex Sans Medium" panose="020B0603050203000203" pitchFamily="34" charset="0"/>
            </a:endParaRPr>
          </a:p>
        </p:txBody>
      </p:sp>
      <p:cxnSp>
        <p:nvCxnSpPr>
          <p:cNvPr id="58" name="Straight Connector 57"/>
          <p:cNvCxnSpPr/>
          <p:nvPr/>
        </p:nvCxnSpPr>
        <p:spPr>
          <a:xfrm>
            <a:off x="9060992" y="1616068"/>
            <a:ext cx="0" cy="2219512"/>
          </a:xfrm>
          <a:prstGeom prst="line">
            <a:avLst/>
          </a:prstGeom>
          <a:ln>
            <a:solidFill>
              <a:srgbClr val="152934"/>
            </a:solidFill>
            <a:prstDash val="sysDot"/>
          </a:ln>
        </p:spPr>
        <p:style>
          <a:lnRef idx="2">
            <a:schemeClr val="accent1"/>
          </a:lnRef>
          <a:fillRef idx="0">
            <a:schemeClr val="accent1"/>
          </a:fillRef>
          <a:effectRef idx="1">
            <a:schemeClr val="accent1"/>
          </a:effectRef>
          <a:fontRef idx="minor">
            <a:schemeClr val="tx1"/>
          </a:fontRef>
        </p:style>
      </p:cxnSp>
      <p:sp>
        <p:nvSpPr>
          <p:cNvPr id="60" name="Title 59"/>
          <p:cNvSpPr>
            <a:spLocks noGrp="1"/>
          </p:cNvSpPr>
          <p:nvPr>
            <p:ph type="title"/>
          </p:nvPr>
        </p:nvSpPr>
        <p:spPr>
          <a:xfrm>
            <a:off x="174580" y="176281"/>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Watson Studio</a:t>
            </a:r>
          </a:p>
        </p:txBody>
      </p:sp>
      <p:sp>
        <p:nvSpPr>
          <p:cNvPr id="29" name="TextBox 28"/>
          <p:cNvSpPr txBox="1"/>
          <p:nvPr/>
        </p:nvSpPr>
        <p:spPr>
          <a:xfrm>
            <a:off x="2059048" y="2370865"/>
            <a:ext cx="668978" cy="369332"/>
          </a:xfrm>
          <a:prstGeom prst="rect">
            <a:avLst/>
          </a:prstGeom>
          <a:noFill/>
        </p:spPr>
        <p:txBody>
          <a:bodyPr wrap="square" rtlCol="0">
            <a:spAutoFit/>
          </a:bodyPr>
          <a:lstStyle/>
          <a:p>
            <a:pPr algn="ctr"/>
            <a:r>
              <a:rPr lang="en-US" b="1" dirty="0"/>
              <a:t>IMS</a:t>
            </a:r>
          </a:p>
        </p:txBody>
      </p:sp>
      <p:sp>
        <p:nvSpPr>
          <p:cNvPr id="3" name="TextBox 2"/>
          <p:cNvSpPr txBox="1"/>
          <p:nvPr/>
        </p:nvSpPr>
        <p:spPr>
          <a:xfrm>
            <a:off x="3979514" y="824610"/>
            <a:ext cx="7840778" cy="400110"/>
          </a:xfrm>
          <a:prstGeom prst="rect">
            <a:avLst/>
          </a:prstGeom>
          <a:noFill/>
        </p:spPr>
        <p:txBody>
          <a:bodyPr wrap="square" rtlCol="0">
            <a:spAutoFit/>
          </a:bodyPr>
          <a:lstStyle/>
          <a:p>
            <a:r>
              <a:rPr lang="en-US" sz="2000" b="1" dirty="0">
                <a:solidFill>
                  <a:srgbClr val="152933"/>
                </a:solidFill>
                <a:latin typeface="IBM Plex Sans Medium" panose="020B0603050203000203" pitchFamily="34" charset="0"/>
              </a:rPr>
              <a:t>IBM Data Science Experience + IBM Watson Machine Learning</a:t>
            </a:r>
          </a:p>
        </p:txBody>
      </p:sp>
    </p:spTree>
    <p:extLst>
      <p:ext uri="{BB962C8B-B14F-4D97-AF65-F5344CB8AC3E}">
        <p14:creationId xmlns:p14="http://schemas.microsoft.com/office/powerpoint/2010/main" val="1046126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39B6-6A16-4099-A3C6-4FC23184ECA0}"/>
              </a:ext>
            </a:extLst>
          </p:cNvPr>
          <p:cNvSpPr>
            <a:spLocks noGrp="1"/>
          </p:cNvSpPr>
          <p:nvPr>
            <p:ph type="ctrTitle"/>
          </p:nvPr>
        </p:nvSpPr>
        <p:spPr>
          <a:xfrm>
            <a:off x="435429" y="1836964"/>
            <a:ext cx="6350382" cy="2350025"/>
          </a:xfrm>
        </p:spPr>
        <p:txBody>
          <a:bodyPr/>
          <a:lstStyle/>
          <a:p>
            <a:r>
              <a:rPr lang="es-ES" sz="4000" dirty="0">
                <a:latin typeface="IBM Plex Sans Medium" panose="020B0603050203000203" pitchFamily="34" charset="0"/>
              </a:rPr>
              <a:t>DSX en LOCAL</a:t>
            </a:r>
          </a:p>
        </p:txBody>
      </p:sp>
      <p:sp>
        <p:nvSpPr>
          <p:cNvPr id="3" name="Subtitle 2">
            <a:extLst>
              <a:ext uri="{FF2B5EF4-FFF2-40B4-BE49-F238E27FC236}">
                <a16:creationId xmlns:a16="http://schemas.microsoft.com/office/drawing/2014/main" id="{39C71CDE-73F2-4334-A3B4-202AD8EC2225}"/>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704165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Motivos para utilizar DSX Local</a:t>
            </a:r>
          </a:p>
        </p:txBody>
      </p:sp>
      <p:sp>
        <p:nvSpPr>
          <p:cNvPr id="6" name="Content Placeholder 5">
            <a:extLst>
              <a:ext uri="{FF2B5EF4-FFF2-40B4-BE49-F238E27FC236}">
                <a16:creationId xmlns:a16="http://schemas.microsoft.com/office/drawing/2014/main" id="{65505254-9113-4289-B7C5-582DE6A7BA99}"/>
              </a:ext>
            </a:extLst>
          </p:cNvPr>
          <p:cNvSpPr>
            <a:spLocks noGrp="1"/>
          </p:cNvSpPr>
          <p:nvPr>
            <p:ph idx="1"/>
          </p:nvPr>
        </p:nvSpPr>
        <p:spPr>
          <a:xfrm>
            <a:off x="352426" y="1264933"/>
            <a:ext cx="11177936" cy="5013204"/>
          </a:xfrm>
        </p:spPr>
        <p:txBody>
          <a:bodyPr>
            <a:normAutofit/>
          </a:bodyPr>
          <a:lstStyle/>
          <a:p>
            <a:pPr marL="0" indent="0" algn="just">
              <a:lnSpc>
                <a:spcPct val="150000"/>
              </a:lnSpc>
              <a:spcAft>
                <a:spcPts val="600"/>
              </a:spcAft>
              <a:buNone/>
            </a:pPr>
            <a:r>
              <a:rPr lang="es-ES" sz="1800" dirty="0">
                <a:latin typeface="IBM Plex Sans Medium" panose="020B0603050203000203" pitchFamily="34" charset="0"/>
              </a:rPr>
              <a:t>Si bien las organizaciones adoptan cada vez más la nube pública, muchas requieren analíticas que operen localmente dentro de su cortafuegos.</a:t>
            </a:r>
          </a:p>
          <a:p>
            <a:pPr marL="0" indent="0" algn="just">
              <a:lnSpc>
                <a:spcPct val="150000"/>
              </a:lnSpc>
              <a:spcAft>
                <a:spcPts val="600"/>
              </a:spcAft>
              <a:buNone/>
            </a:pPr>
            <a:r>
              <a:rPr lang="es-ES" sz="1800" dirty="0">
                <a:latin typeface="IBM Plex Sans Medium" panose="020B0603050203000203" pitchFamily="34" charset="0"/>
              </a:rPr>
              <a:t>Hay una serie de razones por las cuales una empresa puede requerir o preferir DSX local:</a:t>
            </a:r>
          </a:p>
          <a:p>
            <a:pPr lvl="1" algn="just">
              <a:lnSpc>
                <a:spcPct val="150000"/>
              </a:lnSpc>
              <a:spcAft>
                <a:spcPts val="600"/>
              </a:spcAft>
            </a:pPr>
            <a:r>
              <a:rPr lang="es-ES" sz="1600" b="1" dirty="0">
                <a:latin typeface="IBM Plex Sans Medium" panose="020B0603050203000203" pitchFamily="34" charset="0"/>
              </a:rPr>
              <a:t>Sensibilidad de los datos </a:t>
            </a:r>
            <a:r>
              <a:rPr lang="es-ES" sz="1600" dirty="0">
                <a:latin typeface="IBM Plex Sans Medium" panose="020B0603050203000203" pitchFamily="34" charset="0"/>
              </a:rPr>
              <a:t>corporativos</a:t>
            </a:r>
          </a:p>
          <a:p>
            <a:pPr lvl="1" algn="just">
              <a:lnSpc>
                <a:spcPct val="150000"/>
              </a:lnSpc>
              <a:spcAft>
                <a:spcPts val="600"/>
              </a:spcAft>
            </a:pPr>
            <a:r>
              <a:rPr lang="es-ES" sz="1600" dirty="0">
                <a:latin typeface="IBM Plex Sans Medium" panose="020B0603050203000203" pitchFamily="34" charset="0"/>
              </a:rPr>
              <a:t>Importancia de las fuentes de datos empresariales</a:t>
            </a:r>
          </a:p>
          <a:p>
            <a:pPr lvl="1" algn="just">
              <a:lnSpc>
                <a:spcPct val="150000"/>
              </a:lnSpc>
              <a:spcAft>
                <a:spcPts val="600"/>
              </a:spcAft>
            </a:pPr>
            <a:r>
              <a:rPr lang="es-ES" sz="1600" dirty="0">
                <a:latin typeface="IBM Plex Sans Medium" panose="020B0603050203000203" pitchFamily="34" charset="0"/>
              </a:rPr>
              <a:t>Rendimiento de baja latencia, acceso a datos locales</a:t>
            </a:r>
          </a:p>
          <a:p>
            <a:pPr lvl="1" algn="just">
              <a:lnSpc>
                <a:spcPct val="150000"/>
              </a:lnSpc>
              <a:spcAft>
                <a:spcPts val="600"/>
              </a:spcAft>
            </a:pPr>
            <a:r>
              <a:rPr lang="es-ES" sz="1600" b="1" dirty="0">
                <a:latin typeface="IBM Plex Sans Medium" panose="020B0603050203000203" pitchFamily="34" charset="0"/>
              </a:rPr>
              <a:t>Requisitos de seguridad específicos </a:t>
            </a:r>
            <a:r>
              <a:rPr lang="es-ES" sz="1600" dirty="0">
                <a:latin typeface="IBM Plex Sans Medium" panose="020B0603050203000203" pitchFamily="34" charset="0"/>
              </a:rPr>
              <a:t>de la industria</a:t>
            </a:r>
          </a:p>
          <a:p>
            <a:pPr lvl="1" algn="just">
              <a:lnSpc>
                <a:spcPct val="150000"/>
              </a:lnSpc>
              <a:spcAft>
                <a:spcPts val="600"/>
              </a:spcAft>
            </a:pPr>
            <a:r>
              <a:rPr lang="es-ES" sz="1600" dirty="0">
                <a:latin typeface="IBM Plex Sans Medium" panose="020B0603050203000203" pitchFamily="34" charset="0"/>
              </a:rPr>
              <a:t>Amortización de inversiones ya realizadas</a:t>
            </a:r>
          </a:p>
          <a:p>
            <a:pPr lvl="1" algn="just">
              <a:lnSpc>
                <a:spcPct val="150000"/>
              </a:lnSpc>
              <a:spcAft>
                <a:spcPts val="600"/>
              </a:spcAft>
            </a:pPr>
            <a:r>
              <a:rPr lang="es-ES" sz="1600" dirty="0">
                <a:latin typeface="IBM Plex Sans Medium" panose="020B0603050203000203" pitchFamily="34" charset="0"/>
              </a:rPr>
              <a:t>Etc. </a:t>
            </a:r>
          </a:p>
          <a:p>
            <a:pPr marL="0" indent="0" algn="just">
              <a:lnSpc>
                <a:spcPct val="150000"/>
              </a:lnSpc>
              <a:spcAft>
                <a:spcPts val="600"/>
              </a:spcAft>
              <a:buNone/>
            </a:pPr>
            <a:r>
              <a:rPr lang="es-ES" sz="1800" dirty="0">
                <a:latin typeface="IBM Plex Sans Medium" panose="020B0603050203000203" pitchFamily="34" charset="0"/>
              </a:rPr>
              <a:t>DSX Local aporta la potencia y flexibilidad de DSX en sus instalaciones</a:t>
            </a:r>
          </a:p>
        </p:txBody>
      </p:sp>
    </p:spTree>
    <p:extLst>
      <p:ext uri="{BB962C8B-B14F-4D97-AF65-F5344CB8AC3E}">
        <p14:creationId xmlns:p14="http://schemas.microsoft.com/office/powerpoint/2010/main" val="2330668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1/2?</a:t>
            </a:r>
          </a:p>
        </p:txBody>
      </p:sp>
      <p:sp>
        <p:nvSpPr>
          <p:cNvPr id="3" name="Content Placeholder 2"/>
          <p:cNvSpPr>
            <a:spLocks noGrp="1"/>
          </p:cNvSpPr>
          <p:nvPr>
            <p:ph idx="1"/>
          </p:nvPr>
        </p:nvSpPr>
        <p:spPr>
          <a:xfrm>
            <a:off x="352426" y="904588"/>
            <a:ext cx="11200237" cy="5551968"/>
          </a:xfrm>
        </p:spPr>
        <p:txBody>
          <a:bodyPr vert="horz" lIns="91440" tIns="45720" rIns="91440" bIns="45720" rtlCol="0">
            <a:noAutofit/>
          </a:bodyPr>
          <a:lstStyle/>
          <a:p>
            <a:pPr marL="0" indent="0">
              <a:lnSpc>
                <a:spcPct val="150000"/>
              </a:lnSpc>
              <a:spcAft>
                <a:spcPts val="600"/>
              </a:spcAft>
              <a:buNone/>
            </a:pPr>
            <a:r>
              <a:rPr lang="es-ES" sz="1600" dirty="0">
                <a:latin typeface="IBM Plex Sans Medium" panose="020B0603050203000203" pitchFamily="34" charset="0"/>
              </a:rPr>
              <a:t>DSX Local es un entorno de trabajo colaborativo que permite a los equipos de data </a:t>
            </a:r>
            <a:r>
              <a:rPr lang="es-ES" sz="1600" dirty="0" err="1">
                <a:latin typeface="IBM Plex Sans Medium" panose="020B0603050203000203" pitchFamily="34" charset="0"/>
              </a:rPr>
              <a:t>sicentists</a:t>
            </a:r>
            <a:r>
              <a:rPr lang="es-ES" sz="1600" dirty="0">
                <a:latin typeface="IBM Plex Sans Medium" panose="020B0603050203000203" pitchFamily="34" charset="0"/>
              </a:rPr>
              <a:t> dominar el arte de la ciencia de datos detrás del firewall, en una nube privada.</a:t>
            </a:r>
          </a:p>
          <a:p>
            <a:pPr marL="0" indent="0">
              <a:lnSpc>
                <a:spcPct val="150000"/>
              </a:lnSpc>
              <a:spcAft>
                <a:spcPts val="600"/>
              </a:spcAft>
              <a:buNone/>
            </a:pPr>
            <a:r>
              <a:rPr lang="es-ES" sz="1600" dirty="0">
                <a:latin typeface="IBM Plex Sans Medium" panose="020B0603050203000203" pitchFamily="34" charset="0"/>
              </a:rPr>
              <a:t>Es muy similar a la versión de nube pública de DSX de muchas maneras:</a:t>
            </a:r>
          </a:p>
          <a:p>
            <a:pPr marL="457200" lvl="1" indent="0">
              <a:lnSpc>
                <a:spcPct val="150000"/>
              </a:lnSpc>
              <a:spcAft>
                <a:spcPts val="600"/>
              </a:spcAft>
              <a:buNone/>
            </a:pPr>
            <a:r>
              <a:rPr lang="es-ES" sz="1600" dirty="0">
                <a:latin typeface="IBM Plex Sans Medium" panose="020B0603050203000203" pitchFamily="34" charset="0"/>
              </a:rPr>
              <a:t>-Utiliza </a:t>
            </a:r>
            <a:r>
              <a:rPr lang="es-ES" sz="1600" b="1" dirty="0">
                <a:latin typeface="IBM Plex Sans Medium" panose="020B0603050203000203" pitchFamily="34" charset="0"/>
              </a:rPr>
              <a:t>proyectos</a:t>
            </a:r>
            <a:r>
              <a:rPr lang="es-ES" sz="1600" dirty="0">
                <a:latin typeface="IBM Plex Sans Medium" panose="020B0603050203000203" pitchFamily="34" charset="0"/>
              </a:rPr>
              <a:t> para facilitar el trabajo en equipo y la colaboración</a:t>
            </a:r>
          </a:p>
          <a:p>
            <a:pPr marL="457200" lvl="1" indent="0">
              <a:lnSpc>
                <a:spcPct val="150000"/>
              </a:lnSpc>
              <a:spcAft>
                <a:spcPts val="600"/>
              </a:spcAft>
              <a:buNone/>
            </a:pPr>
            <a:r>
              <a:rPr lang="es-ES" sz="1600" dirty="0">
                <a:latin typeface="IBM Plex Sans Medium" panose="020B0603050203000203" pitchFamily="34" charset="0"/>
              </a:rPr>
              <a:t>-Proporciona acceso a herramientas de uso común para científicos de datos tales como:</a:t>
            </a:r>
          </a:p>
          <a:p>
            <a:pPr marL="914400" lvl="2" indent="0">
              <a:lnSpc>
                <a:spcPct val="150000"/>
              </a:lnSpc>
              <a:spcAft>
                <a:spcPts val="600"/>
              </a:spcAft>
              <a:buNone/>
            </a:pPr>
            <a:r>
              <a:rPr lang="es-ES" sz="1600" dirty="0">
                <a:latin typeface="IBM Plex Sans Medium" panose="020B0603050203000203" pitchFamily="34" charset="0"/>
              </a:rPr>
              <a:t>Notebooks </a:t>
            </a:r>
            <a:r>
              <a:rPr lang="es-ES" sz="1600" dirty="0" err="1">
                <a:latin typeface="IBM Plex Sans Medium" panose="020B0603050203000203" pitchFamily="34" charset="0"/>
              </a:rPr>
              <a:t>Jupyter</a:t>
            </a:r>
            <a:r>
              <a:rPr lang="es-ES" sz="1600" dirty="0">
                <a:latin typeface="IBM Plex Sans Medium" panose="020B0603050203000203" pitchFamily="34" charset="0"/>
              </a:rPr>
              <a:t>, </a:t>
            </a:r>
            <a:r>
              <a:rPr lang="es-ES" sz="1600" dirty="0" err="1">
                <a:latin typeface="IBM Plex Sans Medium" panose="020B0603050203000203" pitchFamily="34" charset="0"/>
              </a:rPr>
              <a:t>RStudio</a:t>
            </a:r>
            <a:r>
              <a:rPr lang="es-ES" sz="1600" dirty="0">
                <a:latin typeface="IBM Plex Sans Medium" panose="020B0603050203000203" pitchFamily="34" charset="0"/>
              </a:rPr>
              <a:t> , Scala</a:t>
            </a:r>
          </a:p>
          <a:p>
            <a:pPr marL="457200" lvl="1" indent="0">
              <a:lnSpc>
                <a:spcPct val="150000"/>
              </a:lnSpc>
              <a:spcAft>
                <a:spcPts val="600"/>
              </a:spcAft>
              <a:buNone/>
            </a:pPr>
            <a:r>
              <a:rPr lang="es-ES" sz="1600" dirty="0">
                <a:latin typeface="IBM Plex Sans Medium" panose="020B0603050203000203" pitchFamily="34" charset="0"/>
              </a:rPr>
              <a:t>-Incluye numerosas librerías de machine </a:t>
            </a:r>
            <a:r>
              <a:rPr lang="es-ES" sz="1600" dirty="0" err="1">
                <a:latin typeface="IBM Plex Sans Medium" panose="020B0603050203000203" pitchFamily="34" charset="0"/>
              </a:rPr>
              <a:t>learning</a:t>
            </a:r>
            <a:r>
              <a:rPr lang="es-ES" sz="1600" dirty="0">
                <a:latin typeface="IBM Plex Sans Medium" panose="020B0603050203000203" pitchFamily="34" charset="0"/>
              </a:rPr>
              <a:t> y funciones de analítica avanzada</a:t>
            </a:r>
          </a:p>
          <a:p>
            <a:pPr marL="0" indent="0">
              <a:lnSpc>
                <a:spcPct val="150000"/>
              </a:lnSpc>
              <a:spcAft>
                <a:spcPts val="600"/>
              </a:spcAft>
              <a:buNone/>
            </a:pPr>
            <a:endParaRPr lang="es-ES" sz="1600" dirty="0">
              <a:latin typeface="IBM Plex Sans Medium" panose="020B0603050203000203" pitchFamily="34" charset="0"/>
            </a:endParaRPr>
          </a:p>
          <a:p>
            <a:pPr marL="0" indent="0">
              <a:lnSpc>
                <a:spcPct val="150000"/>
              </a:lnSpc>
              <a:spcAft>
                <a:spcPts val="600"/>
              </a:spcAft>
              <a:buNone/>
            </a:pPr>
            <a:r>
              <a:rPr lang="es-ES" sz="1600" dirty="0">
                <a:latin typeface="IBM Plex Sans Medium" panose="020B0603050203000203" pitchFamily="34" charset="0"/>
              </a:rPr>
              <a:t>Además, incluye: </a:t>
            </a:r>
          </a:p>
          <a:p>
            <a:pPr marL="0" indent="0">
              <a:lnSpc>
                <a:spcPct val="150000"/>
              </a:lnSpc>
              <a:spcAft>
                <a:spcPts val="600"/>
              </a:spcAft>
              <a:buNone/>
            </a:pPr>
            <a:r>
              <a:rPr lang="es-ES" sz="1400" dirty="0">
                <a:latin typeface="IBM Plex Sans Medium" panose="020B0603050203000203" pitchFamily="34" charset="0"/>
              </a:rPr>
              <a:t>-</a:t>
            </a:r>
            <a:r>
              <a:rPr lang="es-ES" sz="1400" b="1" dirty="0">
                <a:latin typeface="IBM Plex Sans Medium" panose="020B0603050203000203" pitchFamily="34" charset="0"/>
              </a:rPr>
              <a:t>Zeppelin, H20 Flow, SPSS </a:t>
            </a:r>
            <a:r>
              <a:rPr lang="es-ES" sz="1400" b="1" dirty="0" err="1">
                <a:latin typeface="IBM Plex Sans Medium" panose="020B0603050203000203" pitchFamily="34" charset="0"/>
              </a:rPr>
              <a:t>Modeler</a:t>
            </a:r>
            <a:r>
              <a:rPr lang="es-ES" sz="1400" b="1" dirty="0">
                <a:latin typeface="IBM Plex Sans Medium" panose="020B0603050203000203" pitchFamily="34" charset="0"/>
              </a:rPr>
              <a:t> (beta)</a:t>
            </a:r>
          </a:p>
          <a:p>
            <a:pPr marL="0" indent="0">
              <a:lnSpc>
                <a:spcPct val="150000"/>
              </a:lnSpc>
              <a:spcAft>
                <a:spcPts val="600"/>
              </a:spcAft>
              <a:buNone/>
            </a:pPr>
            <a:r>
              <a:rPr lang="es-ES" sz="1400" b="1" dirty="0">
                <a:latin typeface="IBM Plex Sans Medium" panose="020B0603050203000203" pitchFamily="34" charset="0"/>
              </a:rPr>
              <a:t>-</a:t>
            </a:r>
            <a:r>
              <a:rPr lang="es-ES" sz="1400" b="1" dirty="0" err="1">
                <a:latin typeface="IBM Plex Sans Medium" panose="020B0603050203000203" pitchFamily="34" charset="0"/>
              </a:rPr>
              <a:t>Decision</a:t>
            </a:r>
            <a:r>
              <a:rPr lang="es-ES" sz="1400" b="1" dirty="0">
                <a:latin typeface="IBM Plex Sans Medium" panose="020B0603050203000203" pitchFamily="34" charset="0"/>
              </a:rPr>
              <a:t> </a:t>
            </a:r>
            <a:r>
              <a:rPr lang="es-ES" sz="1400" b="1" dirty="0" err="1">
                <a:latin typeface="IBM Plex Sans Medium" panose="020B0603050203000203" pitchFamily="34" charset="0"/>
              </a:rPr>
              <a:t>Optimization</a:t>
            </a:r>
            <a:r>
              <a:rPr lang="es-ES" sz="1400" b="1" dirty="0">
                <a:latin typeface="IBM Plex Sans Medium" panose="020B0603050203000203" pitchFamily="34" charset="0"/>
              </a:rPr>
              <a:t> (Escenarios de simulación)</a:t>
            </a:r>
          </a:p>
        </p:txBody>
      </p:sp>
    </p:spTree>
    <p:extLst>
      <p:ext uri="{BB962C8B-B14F-4D97-AF65-F5344CB8AC3E}">
        <p14:creationId xmlns:p14="http://schemas.microsoft.com/office/powerpoint/2010/main" val="2707342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solidFill>
                  <a:schemeClr val="accent1">
                    <a:lumMod val="50000"/>
                  </a:schemeClr>
                </a:solidFill>
                <a:latin typeface="IBM Plex Sans Medium" panose="020B0603050203000203" pitchFamily="34" charset="0"/>
              </a:rPr>
              <a:t>¿Qué es DSX Local 2/2?</a:t>
            </a:r>
          </a:p>
        </p:txBody>
      </p:sp>
      <p:sp>
        <p:nvSpPr>
          <p:cNvPr id="3" name="Content Placeholder 2"/>
          <p:cNvSpPr>
            <a:spLocks noGrp="1"/>
          </p:cNvSpPr>
          <p:nvPr>
            <p:ph idx="1"/>
          </p:nvPr>
        </p:nvSpPr>
        <p:spPr>
          <a:xfrm>
            <a:off x="352426" y="1396240"/>
            <a:ext cx="11133330" cy="3610658"/>
          </a:xfrm>
        </p:spPr>
        <p:txBody>
          <a:bodyPr vert="horz" lIns="91440" tIns="45720" rIns="91440" bIns="45720" rtlCol="0">
            <a:noAutofit/>
          </a:bodyPr>
          <a:lstStyle/>
          <a:p>
            <a:pPr marL="0" indent="0">
              <a:lnSpc>
                <a:spcPct val="150000"/>
              </a:lnSpc>
              <a:spcAft>
                <a:spcPts val="600"/>
              </a:spcAft>
              <a:buNone/>
            </a:pPr>
            <a:r>
              <a:rPr lang="es-ES" sz="2000" dirty="0">
                <a:latin typeface="IBM Plex Sans Medium" panose="020B0603050203000203" pitchFamily="34" charset="0"/>
              </a:rPr>
              <a:t>El software y el hardware DSX Local están gestionados por el cliente. </a:t>
            </a:r>
          </a:p>
          <a:p>
            <a:pPr marL="0" indent="0">
              <a:lnSpc>
                <a:spcPct val="150000"/>
              </a:lnSpc>
              <a:spcAft>
                <a:spcPts val="600"/>
              </a:spcAft>
              <a:buNone/>
            </a:pPr>
            <a:r>
              <a:rPr lang="es-ES" sz="2000" dirty="0">
                <a:latin typeface="IBM Plex Sans Medium" panose="020B0603050203000203" pitchFamily="34" charset="0"/>
              </a:rPr>
              <a:t>DSX Local viene con todo el software que necesita para funcionar, aunque puede integrarse con sistemas existentes de clientes como:</a:t>
            </a:r>
          </a:p>
          <a:p>
            <a:pPr marL="342900" lvl="1" indent="-342900">
              <a:lnSpc>
                <a:spcPct val="150000"/>
              </a:lnSpc>
              <a:spcAft>
                <a:spcPts val="600"/>
              </a:spcAft>
            </a:pPr>
            <a:r>
              <a:rPr lang="es-ES" sz="1800" dirty="0">
                <a:latin typeface="IBM Plex Sans Medium" panose="020B0603050203000203" pitchFamily="34" charset="0"/>
              </a:rPr>
              <a:t>Bases de datos y almacenamiento HDFS</a:t>
            </a:r>
          </a:p>
          <a:p>
            <a:pPr marL="342900" lvl="1" indent="-342900">
              <a:lnSpc>
                <a:spcPct val="150000"/>
              </a:lnSpc>
              <a:spcAft>
                <a:spcPts val="600"/>
              </a:spcAft>
            </a:pPr>
            <a:r>
              <a:rPr lang="es-ES" sz="1800" dirty="0">
                <a:latin typeface="IBM Plex Sans Medium" panose="020B0603050203000203" pitchFamily="34" charset="0"/>
              </a:rPr>
              <a:t>Servidores LDAP para autenticación </a:t>
            </a:r>
          </a:p>
          <a:p>
            <a:pPr marL="0" indent="0">
              <a:lnSpc>
                <a:spcPct val="120000"/>
              </a:lnSpc>
              <a:spcAft>
                <a:spcPts val="600"/>
              </a:spcAft>
              <a:buNone/>
            </a:pPr>
            <a:endParaRPr lang="es-ES" sz="1600" dirty="0"/>
          </a:p>
          <a:p>
            <a:pPr marL="0" indent="0">
              <a:lnSpc>
                <a:spcPct val="120000"/>
              </a:lnSpc>
              <a:spcAft>
                <a:spcPts val="600"/>
              </a:spcAft>
              <a:buNone/>
            </a:pPr>
            <a:endParaRPr lang="es-ES" sz="1600" dirty="0"/>
          </a:p>
        </p:txBody>
      </p:sp>
    </p:spTree>
    <p:extLst>
      <p:ext uri="{BB962C8B-B14F-4D97-AF65-F5344CB8AC3E}">
        <p14:creationId xmlns:p14="http://schemas.microsoft.com/office/powerpoint/2010/main" val="407100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52428" y="1016479"/>
            <a:ext cx="11306173" cy="4915442"/>
          </a:xfrm>
        </p:spPr>
        <p:txBody>
          <a:bodyPr>
            <a:normAutofit/>
          </a:bodyPr>
          <a:lstStyle/>
          <a:p>
            <a:pPr marL="0" indent="0">
              <a:lnSpc>
                <a:spcPct val="200000"/>
              </a:lnSpc>
              <a:buNone/>
            </a:pPr>
            <a:r>
              <a:rPr lang="es-ES" sz="2400" dirty="0">
                <a:latin typeface="IBM Plex Sans Medium" panose="020B0603050203000203" pitchFamily="34" charset="0"/>
                <a:ea typeface="Arial Unicode MS"/>
                <a:cs typeface="Aharoni" panose="02010803020104030203" pitchFamily="2" charset="-79"/>
              </a:rPr>
              <a:t>Qué es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Aprende, crea y colabora con Watson Studio</a:t>
            </a: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Open </a:t>
            </a:r>
            <a:r>
              <a:rPr lang="es-ES" sz="1800" dirty="0" err="1">
                <a:latin typeface="IBM Plex Sans Medium" panose="020B0603050203000203" pitchFamily="34" charset="0"/>
                <a:ea typeface="Arial Unicode MS"/>
                <a:cs typeface="Aharoni" panose="02010803020104030203" pitchFamily="2" charset="-79"/>
              </a:rPr>
              <a:t>Source</a:t>
            </a:r>
            <a:endParaRPr lang="es-ES" sz="1800" dirty="0">
              <a:latin typeface="IBM Plex Sans Medium" panose="020B0603050203000203" pitchFamily="34" charset="0"/>
              <a:ea typeface="Arial Unicode MS"/>
              <a:cs typeface="Aharoni" panose="02010803020104030203" pitchFamily="2" charset="-79"/>
            </a:endParaRPr>
          </a:p>
          <a:p>
            <a:pPr lvl="4">
              <a:lnSpc>
                <a:spcPct val="200000"/>
              </a:lnSpc>
              <a:buFont typeface="Wingdings" panose="05000000000000000000" pitchFamily="2" charset="2"/>
              <a:buChar char="ü"/>
            </a:pPr>
            <a:r>
              <a:rPr lang="es-ES" sz="1800" dirty="0">
                <a:latin typeface="IBM Plex Sans Medium" panose="020B0603050203000203" pitchFamily="34" charset="0"/>
                <a:ea typeface="Arial Unicode MS"/>
                <a:cs typeface="Aharoni" panose="02010803020104030203" pitchFamily="2" charset="-79"/>
              </a:rPr>
              <a:t> Valor añadido de IBM</a:t>
            </a: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endParaRPr lang="es-ES" sz="2400" dirty="0">
              <a:latin typeface="IBM Plex Sans Medium" panose="020B0603050203000203" pitchFamily="34" charset="0"/>
              <a:ea typeface="Arial Unicode MS"/>
              <a:cs typeface="Aharoni" panose="02010803020104030203" pitchFamily="2" charset="-79"/>
            </a:endParaRPr>
          </a:p>
          <a:p>
            <a:pPr marL="0" indent="0">
              <a:buNone/>
            </a:pPr>
            <a:r>
              <a:rPr lang="es-ES" sz="2400" dirty="0">
                <a:latin typeface="IBM Plex Sans Medium" panose="020B0603050203000203" pitchFamily="34" charset="0"/>
              </a:rPr>
              <a:t>Presentación de la herramienta:</a:t>
            </a:r>
          </a:p>
          <a:p>
            <a:pPr marL="0" indent="0">
              <a:buNone/>
            </a:pPr>
            <a:r>
              <a:rPr lang="es-ES" sz="2400" dirty="0">
                <a:latin typeface="IBM Plex Sans Medium" panose="020B0603050203000203" pitchFamily="34" charset="0"/>
              </a:rPr>
              <a:t>	</a:t>
            </a:r>
          </a:p>
          <a:p>
            <a:pPr marL="0" indent="0">
              <a:buNone/>
            </a:pPr>
            <a:r>
              <a:rPr lang="es-ES" sz="2400" dirty="0">
                <a:latin typeface="IBM Plex Sans Medium" panose="020B0603050203000203" pitchFamily="34" charset="0"/>
              </a:rPr>
              <a:t>	Arquitectura de DSX local y Watson Studio.</a:t>
            </a:r>
          </a:p>
          <a:p>
            <a:pPr marL="0" indent="0">
              <a:buNone/>
            </a:pPr>
            <a:endParaRPr lang="es-ES" dirty="0">
              <a:latin typeface="IBM Plex Sans Medium" panose="020B0603050203000203" pitchFamily="34" charset="0"/>
            </a:endParaRPr>
          </a:p>
          <a:p>
            <a:endParaRPr lang="es-ES" dirty="0">
              <a:latin typeface="IBM Plex Sans Medium" panose="020B0603050203000203" pitchFamily="34" charset="0"/>
            </a:endParaRPr>
          </a:p>
        </p:txBody>
      </p:sp>
      <p:sp>
        <p:nvSpPr>
          <p:cNvPr id="3" name="Title 2"/>
          <p:cNvSpPr>
            <a:spLocks noGrp="1"/>
          </p:cNvSpPr>
          <p:nvPr>
            <p:ph type="title"/>
          </p:nvPr>
        </p:nvSpPr>
        <p:spPr/>
        <p:txBody>
          <a:bodyPr>
            <a:normAutofit/>
          </a:bodyPr>
          <a:lstStyle/>
          <a:p>
            <a:r>
              <a:rPr lang="es-ES" sz="3200" dirty="0">
                <a:solidFill>
                  <a:schemeClr val="accent1">
                    <a:lumMod val="50000"/>
                  </a:schemeClr>
                </a:solidFill>
                <a:latin typeface="IBM Plex Sans Medium" panose="020B0603050203000203" pitchFamily="34" charset="0"/>
                <a:ea typeface="Arial Unicode MS"/>
                <a:cs typeface="Aharoni" panose="02010803020104030203" pitchFamily="2" charset="-79"/>
              </a:rPr>
              <a:t>Agenda</a:t>
            </a:r>
          </a:p>
        </p:txBody>
      </p:sp>
      <p:sp>
        <p:nvSpPr>
          <p:cNvPr id="4" name="Rectangle 3">
            <a:extLst>
              <a:ext uri="{FF2B5EF4-FFF2-40B4-BE49-F238E27FC236}">
                <a16:creationId xmlns:a16="http://schemas.microsoft.com/office/drawing/2014/main" id="{96063D19-3E7D-42E3-81B7-C2CF1BD64B44}"/>
              </a:ext>
            </a:extLst>
          </p:cNvPr>
          <p:cNvSpPr/>
          <p:nvPr/>
        </p:nvSpPr>
        <p:spPr>
          <a:xfrm>
            <a:off x="3878455" y="6488668"/>
            <a:ext cx="4254114" cy="369332"/>
          </a:xfrm>
          <a:prstGeom prst="rect">
            <a:avLst/>
          </a:prstGeom>
          <a:solidFill>
            <a:schemeClr val="bg2">
              <a:lumMod val="20000"/>
              <a:lumOff val="80000"/>
            </a:schemeClr>
          </a:solidFill>
          <a:ln>
            <a:solidFill>
              <a:srgbClr val="007DAD"/>
            </a:solidFill>
          </a:ln>
        </p:spPr>
        <p:txBody>
          <a:bodyPr wrap="square">
            <a:spAutoFit/>
          </a:bodyPr>
          <a:lstStyle/>
          <a:p>
            <a:pPr algn="ctr"/>
            <a:r>
              <a:rPr lang="en-US" dirty="0">
                <a:latin typeface="IBM Plex Sans Medium" panose="020B0603050203000203" pitchFamily="34" charset="0"/>
              </a:rPr>
              <a:t> </a:t>
            </a:r>
            <a:r>
              <a:rPr lang="en-US" dirty="0">
                <a:latin typeface="IBM Plex Sans Medium" panose="020B0603050203000203" pitchFamily="34" charset="0"/>
                <a:hlinkClick r:id="rId3"/>
              </a:rPr>
              <a:t>http://datascience.ibm.com</a:t>
            </a:r>
            <a:r>
              <a:rPr lang="en-US" dirty="0">
                <a:latin typeface="IBM Plex Sans Medium" panose="020B0603050203000203" pitchFamily="34" charset="0"/>
              </a:rPr>
              <a:t> </a:t>
            </a:r>
          </a:p>
        </p:txBody>
      </p:sp>
      <p:pic>
        <p:nvPicPr>
          <p:cNvPr id="5" name="Picture 4">
            <a:extLst>
              <a:ext uri="{FF2B5EF4-FFF2-40B4-BE49-F238E27FC236}">
                <a16:creationId xmlns:a16="http://schemas.microsoft.com/office/drawing/2014/main" id="{598AF93F-F2B2-48BB-9294-2DD568F06B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929" y="5784197"/>
            <a:ext cx="1611462" cy="608124"/>
          </a:xfrm>
          <a:prstGeom prst="rect">
            <a:avLst/>
          </a:prstGeom>
        </p:spPr>
      </p:pic>
    </p:spTree>
    <p:extLst>
      <p:ext uri="{BB962C8B-B14F-4D97-AF65-F5344CB8AC3E}">
        <p14:creationId xmlns:p14="http://schemas.microsoft.com/office/powerpoint/2010/main" val="780360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9EA6D8D7-F7C3-4B72-B064-49A66D336779}"/>
              </a:ext>
            </a:extLst>
          </p:cNvPr>
          <p:cNvPicPr>
            <a:picLocks noChangeAspect="1"/>
          </p:cNvPicPr>
          <p:nvPr/>
        </p:nvPicPr>
        <p:blipFill>
          <a:blip r:embed="rId2"/>
          <a:stretch>
            <a:fillRect/>
          </a:stretch>
        </p:blipFill>
        <p:spPr>
          <a:xfrm>
            <a:off x="1047574" y="1255421"/>
            <a:ext cx="928655" cy="898278"/>
          </a:xfrm>
          <a:prstGeom prst="rect">
            <a:avLst/>
          </a:prstGeom>
        </p:spPr>
      </p:pic>
      <p:cxnSp>
        <p:nvCxnSpPr>
          <p:cNvPr id="9" name="Conector recto de flecha 11">
            <a:extLst>
              <a:ext uri="{FF2B5EF4-FFF2-40B4-BE49-F238E27FC236}">
                <a16:creationId xmlns:a16="http://schemas.microsoft.com/office/drawing/2014/main" id="{DA892DD5-A19C-4ED7-9D24-4F99D2B65644}"/>
              </a:ext>
            </a:extLst>
          </p:cNvPr>
          <p:cNvCxnSpPr/>
          <p:nvPr/>
        </p:nvCxnSpPr>
        <p:spPr>
          <a:xfrm>
            <a:off x="2410078" y="2190764"/>
            <a:ext cx="1219570" cy="705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13">
            <a:extLst>
              <a:ext uri="{FF2B5EF4-FFF2-40B4-BE49-F238E27FC236}">
                <a16:creationId xmlns:a16="http://schemas.microsoft.com/office/drawing/2014/main" id="{5A051F1F-4095-4B4A-962D-E9DA56C25BC2}"/>
              </a:ext>
            </a:extLst>
          </p:cNvPr>
          <p:cNvCxnSpPr>
            <a:cxnSpLocks/>
          </p:cNvCxnSpPr>
          <p:nvPr/>
        </p:nvCxnSpPr>
        <p:spPr>
          <a:xfrm>
            <a:off x="1960537" y="3119038"/>
            <a:ext cx="1629587" cy="121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5">
            <a:extLst>
              <a:ext uri="{FF2B5EF4-FFF2-40B4-BE49-F238E27FC236}">
                <a16:creationId xmlns:a16="http://schemas.microsoft.com/office/drawing/2014/main" id="{C2036319-4C43-4A16-A91C-C1381C26457A}"/>
              </a:ext>
            </a:extLst>
          </p:cNvPr>
          <p:cNvCxnSpPr>
            <a:cxnSpLocks/>
          </p:cNvCxnSpPr>
          <p:nvPr/>
        </p:nvCxnSpPr>
        <p:spPr>
          <a:xfrm flipV="1">
            <a:off x="2548616" y="3606168"/>
            <a:ext cx="1081035" cy="1548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20">
            <a:extLst>
              <a:ext uri="{FF2B5EF4-FFF2-40B4-BE49-F238E27FC236}">
                <a16:creationId xmlns:a16="http://schemas.microsoft.com/office/drawing/2014/main" id="{59762D71-B567-448E-8B97-6D195C3CAC24}"/>
              </a:ext>
            </a:extLst>
          </p:cNvPr>
          <p:cNvCxnSpPr>
            <a:cxnSpLocks/>
          </p:cNvCxnSpPr>
          <p:nvPr/>
        </p:nvCxnSpPr>
        <p:spPr>
          <a:xfrm flipV="1">
            <a:off x="6854163" y="3380560"/>
            <a:ext cx="1548920" cy="400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21">
            <a:extLst>
              <a:ext uri="{FF2B5EF4-FFF2-40B4-BE49-F238E27FC236}">
                <a16:creationId xmlns:a16="http://schemas.microsoft.com/office/drawing/2014/main" id="{1E1F9D28-67C4-406F-BF35-7439A59B8884}"/>
              </a:ext>
            </a:extLst>
          </p:cNvPr>
          <p:cNvSpPr txBox="1"/>
          <p:nvPr/>
        </p:nvSpPr>
        <p:spPr>
          <a:xfrm>
            <a:off x="7437025" y="4691107"/>
            <a:ext cx="934825" cy="369332"/>
          </a:xfrm>
          <a:prstGeom prst="rect">
            <a:avLst/>
          </a:prstGeom>
          <a:noFill/>
        </p:spPr>
        <p:txBody>
          <a:bodyPr wrap="square" rtlCol="0">
            <a:spAutoFit/>
          </a:bodyPr>
          <a:lstStyle/>
          <a:p>
            <a:r>
              <a:rPr lang="es-ES_tradnl" dirty="0" err="1">
                <a:latin typeface="IBM Plex Sans Medium" panose="020B0603050203000203" pitchFamily="34" charset="0"/>
              </a:rPr>
              <a:t>Batch</a:t>
            </a:r>
            <a:endParaRPr lang="es-ES_tradnl" dirty="0">
              <a:latin typeface="IBM Plex Sans Medium" panose="020B0603050203000203" pitchFamily="34" charset="0"/>
            </a:endParaRPr>
          </a:p>
        </p:txBody>
      </p:sp>
      <p:cxnSp>
        <p:nvCxnSpPr>
          <p:cNvPr id="16" name="Conector recto de flecha 23">
            <a:extLst>
              <a:ext uri="{FF2B5EF4-FFF2-40B4-BE49-F238E27FC236}">
                <a16:creationId xmlns:a16="http://schemas.microsoft.com/office/drawing/2014/main" id="{4E973B92-09FC-4A8E-9830-3BCDFC9AFB3C}"/>
              </a:ext>
            </a:extLst>
          </p:cNvPr>
          <p:cNvCxnSpPr>
            <a:cxnSpLocks/>
          </p:cNvCxnSpPr>
          <p:nvPr/>
        </p:nvCxnSpPr>
        <p:spPr>
          <a:xfrm>
            <a:off x="6922554" y="4092125"/>
            <a:ext cx="1565669" cy="568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uadroTexto 24">
            <a:extLst>
              <a:ext uri="{FF2B5EF4-FFF2-40B4-BE49-F238E27FC236}">
                <a16:creationId xmlns:a16="http://schemas.microsoft.com/office/drawing/2014/main" id="{8CD116E4-586E-44F8-B1FC-CF7BDCB90FEB}"/>
              </a:ext>
            </a:extLst>
          </p:cNvPr>
          <p:cNvSpPr txBox="1"/>
          <p:nvPr/>
        </p:nvSpPr>
        <p:spPr>
          <a:xfrm>
            <a:off x="7393156" y="3033037"/>
            <a:ext cx="873957" cy="369332"/>
          </a:xfrm>
          <a:prstGeom prst="rect">
            <a:avLst/>
          </a:prstGeom>
          <a:noFill/>
        </p:spPr>
        <p:txBody>
          <a:bodyPr wrap="none" rtlCol="0">
            <a:spAutoFit/>
          </a:bodyPr>
          <a:lstStyle/>
          <a:p>
            <a:r>
              <a:rPr lang="es-ES_tradnl" dirty="0">
                <a:latin typeface="IBM Plex Sans Medium" panose="020B0603050203000203" pitchFamily="34" charset="0"/>
              </a:rPr>
              <a:t>Online</a:t>
            </a:r>
          </a:p>
        </p:txBody>
      </p:sp>
      <p:sp>
        <p:nvSpPr>
          <p:cNvPr id="19" name="CuadroTexto 26">
            <a:extLst>
              <a:ext uri="{FF2B5EF4-FFF2-40B4-BE49-F238E27FC236}">
                <a16:creationId xmlns:a16="http://schemas.microsoft.com/office/drawing/2014/main" id="{EC85C956-5055-485A-AF86-D7ED1613FA7D}"/>
              </a:ext>
            </a:extLst>
          </p:cNvPr>
          <p:cNvSpPr txBox="1"/>
          <p:nvPr/>
        </p:nvSpPr>
        <p:spPr>
          <a:xfrm>
            <a:off x="5378550" y="3317694"/>
            <a:ext cx="595035" cy="276999"/>
          </a:xfrm>
          <a:prstGeom prst="rect">
            <a:avLst/>
          </a:prstGeom>
          <a:noFill/>
        </p:spPr>
        <p:txBody>
          <a:bodyPr wrap="none" rtlCol="0">
            <a:spAutoFit/>
          </a:bodyPr>
          <a:lstStyle/>
          <a:p>
            <a:r>
              <a:rPr lang="es-ES_tradnl" sz="1200" dirty="0" err="1">
                <a:latin typeface="IBM Plex Sans Medium" panose="020B0603050203000203" pitchFamily="34" charset="0"/>
              </a:rPr>
              <a:t>Spark</a:t>
            </a:r>
            <a:endParaRPr lang="es-ES_tradnl" sz="1200" dirty="0">
              <a:latin typeface="IBM Plex Sans Medium" panose="020B0603050203000203" pitchFamily="34" charset="0"/>
            </a:endParaRPr>
          </a:p>
        </p:txBody>
      </p:sp>
      <p:sp>
        <p:nvSpPr>
          <p:cNvPr id="20" name="CuadroTexto 27">
            <a:extLst>
              <a:ext uri="{FF2B5EF4-FFF2-40B4-BE49-F238E27FC236}">
                <a16:creationId xmlns:a16="http://schemas.microsoft.com/office/drawing/2014/main" id="{224A9C1A-A5C4-423F-AA90-012A7F4F42F1}"/>
              </a:ext>
            </a:extLst>
          </p:cNvPr>
          <p:cNvSpPr txBox="1"/>
          <p:nvPr/>
        </p:nvSpPr>
        <p:spPr>
          <a:xfrm>
            <a:off x="934706" y="5755337"/>
            <a:ext cx="1250663" cy="276999"/>
          </a:xfrm>
          <a:prstGeom prst="rect">
            <a:avLst/>
          </a:prstGeom>
          <a:noFill/>
        </p:spPr>
        <p:txBody>
          <a:bodyPr wrap="none" rtlCol="0">
            <a:spAutoFit/>
          </a:bodyPr>
          <a:lstStyle/>
          <a:p>
            <a:r>
              <a:rPr lang="es-ES_tradnl" sz="1200" dirty="0">
                <a:latin typeface="IBM Plex Sans Medium" panose="020B0603050203000203" pitchFamily="34" charset="0"/>
              </a:rPr>
              <a:t>Bases de datos</a:t>
            </a:r>
          </a:p>
        </p:txBody>
      </p:sp>
      <p:sp>
        <p:nvSpPr>
          <p:cNvPr id="22" name="CuadroTexto 31">
            <a:extLst>
              <a:ext uri="{FF2B5EF4-FFF2-40B4-BE49-F238E27FC236}">
                <a16:creationId xmlns:a16="http://schemas.microsoft.com/office/drawing/2014/main" id="{35099FAC-D284-46B6-A3B9-B80B0B998694}"/>
              </a:ext>
            </a:extLst>
          </p:cNvPr>
          <p:cNvSpPr txBox="1"/>
          <p:nvPr/>
        </p:nvSpPr>
        <p:spPr>
          <a:xfrm>
            <a:off x="397443" y="774222"/>
            <a:ext cx="2940514"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Fuentes de datos</a:t>
            </a:r>
          </a:p>
        </p:txBody>
      </p:sp>
      <p:pic>
        <p:nvPicPr>
          <p:cNvPr id="30" name="Picture 29">
            <a:extLst>
              <a:ext uri="{FF2B5EF4-FFF2-40B4-BE49-F238E27FC236}">
                <a16:creationId xmlns:a16="http://schemas.microsoft.com/office/drawing/2014/main" id="{47986E5A-7E08-4FA1-96AC-C11C0243EF99}"/>
              </a:ext>
            </a:extLst>
          </p:cNvPr>
          <p:cNvPicPr>
            <a:picLocks noChangeAspect="1"/>
          </p:cNvPicPr>
          <p:nvPr/>
        </p:nvPicPr>
        <p:blipFill>
          <a:blip r:embed="rId3"/>
          <a:stretch>
            <a:fillRect/>
          </a:stretch>
        </p:blipFill>
        <p:spPr>
          <a:xfrm>
            <a:off x="820995" y="4581852"/>
            <a:ext cx="1381815" cy="1173485"/>
          </a:xfrm>
          <a:prstGeom prst="rect">
            <a:avLst/>
          </a:prstGeom>
        </p:spPr>
      </p:pic>
      <p:pic>
        <p:nvPicPr>
          <p:cNvPr id="31" name="Picture 30">
            <a:extLst>
              <a:ext uri="{FF2B5EF4-FFF2-40B4-BE49-F238E27FC236}">
                <a16:creationId xmlns:a16="http://schemas.microsoft.com/office/drawing/2014/main" id="{0B4EC436-C901-47E1-86A1-06764EE24415}"/>
              </a:ext>
            </a:extLst>
          </p:cNvPr>
          <p:cNvPicPr>
            <a:picLocks noChangeAspect="1"/>
          </p:cNvPicPr>
          <p:nvPr/>
        </p:nvPicPr>
        <p:blipFill>
          <a:blip r:embed="rId4"/>
          <a:stretch>
            <a:fillRect/>
          </a:stretch>
        </p:blipFill>
        <p:spPr>
          <a:xfrm>
            <a:off x="5175639" y="2478701"/>
            <a:ext cx="959852" cy="837668"/>
          </a:xfrm>
          <a:prstGeom prst="rect">
            <a:avLst/>
          </a:prstGeom>
        </p:spPr>
      </p:pic>
      <p:pic>
        <p:nvPicPr>
          <p:cNvPr id="32" name="Picture 31">
            <a:extLst>
              <a:ext uri="{FF2B5EF4-FFF2-40B4-BE49-F238E27FC236}">
                <a16:creationId xmlns:a16="http://schemas.microsoft.com/office/drawing/2014/main" id="{AF2020B6-42FA-49F5-8AFD-C0AB8BB9349C}"/>
              </a:ext>
            </a:extLst>
          </p:cNvPr>
          <p:cNvPicPr>
            <a:picLocks noChangeAspect="1"/>
          </p:cNvPicPr>
          <p:nvPr/>
        </p:nvPicPr>
        <p:blipFill>
          <a:blip r:embed="rId5"/>
          <a:stretch>
            <a:fillRect/>
          </a:stretch>
        </p:blipFill>
        <p:spPr>
          <a:xfrm>
            <a:off x="914269" y="2755520"/>
            <a:ext cx="1213251" cy="1113317"/>
          </a:xfrm>
          <a:prstGeom prst="rect">
            <a:avLst/>
          </a:prstGeom>
        </p:spPr>
      </p:pic>
      <p:sp>
        <p:nvSpPr>
          <p:cNvPr id="33" name="TextBox 32">
            <a:extLst>
              <a:ext uri="{FF2B5EF4-FFF2-40B4-BE49-F238E27FC236}">
                <a16:creationId xmlns:a16="http://schemas.microsoft.com/office/drawing/2014/main" id="{4100D7A6-A7A7-4D44-A08E-06DE9A7D965E}"/>
              </a:ext>
            </a:extLst>
          </p:cNvPr>
          <p:cNvSpPr txBox="1"/>
          <p:nvPr/>
        </p:nvSpPr>
        <p:spPr>
          <a:xfrm>
            <a:off x="1108684" y="2069018"/>
            <a:ext cx="1518032" cy="276999"/>
          </a:xfrm>
          <a:prstGeom prst="rect">
            <a:avLst/>
          </a:prstGeom>
          <a:noFill/>
        </p:spPr>
        <p:txBody>
          <a:bodyPr wrap="square" rtlCol="0">
            <a:spAutoFit/>
          </a:bodyPr>
          <a:lstStyle/>
          <a:p>
            <a:r>
              <a:rPr lang="es-ES" sz="1200" dirty="0">
                <a:latin typeface="IBM Plex Sans Medium" panose="020B0603050203000203" pitchFamily="34" charset="0"/>
              </a:rPr>
              <a:t>Ficheros</a:t>
            </a:r>
          </a:p>
        </p:txBody>
      </p:sp>
      <p:sp>
        <p:nvSpPr>
          <p:cNvPr id="34" name="TextBox 33">
            <a:extLst>
              <a:ext uri="{FF2B5EF4-FFF2-40B4-BE49-F238E27FC236}">
                <a16:creationId xmlns:a16="http://schemas.microsoft.com/office/drawing/2014/main" id="{0C19ED1C-8EA3-4996-BE28-553FECEC2A6D}"/>
              </a:ext>
            </a:extLst>
          </p:cNvPr>
          <p:cNvSpPr txBox="1"/>
          <p:nvPr/>
        </p:nvSpPr>
        <p:spPr>
          <a:xfrm>
            <a:off x="1108684" y="3811426"/>
            <a:ext cx="1461081" cy="276999"/>
          </a:xfrm>
          <a:prstGeom prst="rect">
            <a:avLst/>
          </a:prstGeom>
          <a:noFill/>
        </p:spPr>
        <p:txBody>
          <a:bodyPr wrap="square" rtlCol="0">
            <a:spAutoFit/>
          </a:bodyPr>
          <a:lstStyle/>
          <a:p>
            <a:r>
              <a:rPr lang="es-ES" sz="1200" dirty="0" err="1">
                <a:latin typeface="IBM Plex Sans Medium" panose="020B0603050203000203" pitchFamily="34" charset="0"/>
              </a:rPr>
              <a:t>Hadoop</a:t>
            </a:r>
            <a:endParaRPr lang="es-ES" sz="1600" dirty="0">
              <a:latin typeface="IBM Plex Sans Medium" panose="020B0603050203000203" pitchFamily="34" charset="0"/>
            </a:endParaRPr>
          </a:p>
        </p:txBody>
      </p:sp>
      <p:pic>
        <p:nvPicPr>
          <p:cNvPr id="36" name="Picture 35">
            <a:extLst>
              <a:ext uri="{FF2B5EF4-FFF2-40B4-BE49-F238E27FC236}">
                <a16:creationId xmlns:a16="http://schemas.microsoft.com/office/drawing/2014/main" id="{3597815D-4E6A-45AA-9DAA-04EC168593C3}"/>
              </a:ext>
            </a:extLst>
          </p:cNvPr>
          <p:cNvPicPr>
            <a:picLocks noChangeAspect="1"/>
          </p:cNvPicPr>
          <p:nvPr/>
        </p:nvPicPr>
        <p:blipFill>
          <a:blip r:embed="rId6"/>
          <a:stretch>
            <a:fillRect/>
          </a:stretch>
        </p:blipFill>
        <p:spPr>
          <a:xfrm>
            <a:off x="4017563" y="1603392"/>
            <a:ext cx="2693042" cy="748250"/>
          </a:xfrm>
          <a:prstGeom prst="rect">
            <a:avLst/>
          </a:prstGeom>
        </p:spPr>
      </p:pic>
      <p:pic>
        <p:nvPicPr>
          <p:cNvPr id="3" name="Picture 2">
            <a:extLst>
              <a:ext uri="{FF2B5EF4-FFF2-40B4-BE49-F238E27FC236}">
                <a16:creationId xmlns:a16="http://schemas.microsoft.com/office/drawing/2014/main" id="{08FD7B09-1541-41DA-A5FF-809BB3DC3C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7585" y="3742320"/>
            <a:ext cx="1564226" cy="528349"/>
          </a:xfrm>
          <a:prstGeom prst="rect">
            <a:avLst/>
          </a:prstGeom>
        </p:spPr>
      </p:pic>
      <p:pic>
        <p:nvPicPr>
          <p:cNvPr id="5" name="Picture 4">
            <a:extLst>
              <a:ext uri="{FF2B5EF4-FFF2-40B4-BE49-F238E27FC236}">
                <a16:creationId xmlns:a16="http://schemas.microsoft.com/office/drawing/2014/main" id="{94A0DEB8-ECF7-418B-AB63-4D08734C5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0384" y="2566294"/>
            <a:ext cx="1275838" cy="566593"/>
          </a:xfrm>
          <a:prstGeom prst="rect">
            <a:avLst/>
          </a:prstGeom>
        </p:spPr>
      </p:pic>
      <p:pic>
        <p:nvPicPr>
          <p:cNvPr id="8" name="Picture 7">
            <a:extLst>
              <a:ext uri="{FF2B5EF4-FFF2-40B4-BE49-F238E27FC236}">
                <a16:creationId xmlns:a16="http://schemas.microsoft.com/office/drawing/2014/main" id="{829051F6-52FC-4F24-B404-701ECC436A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3537" y="3132886"/>
            <a:ext cx="1143000" cy="1000125"/>
          </a:xfrm>
          <a:prstGeom prst="rect">
            <a:avLst/>
          </a:prstGeom>
        </p:spPr>
      </p:pic>
      <p:pic>
        <p:nvPicPr>
          <p:cNvPr id="21" name="Picture 20">
            <a:extLst>
              <a:ext uri="{FF2B5EF4-FFF2-40B4-BE49-F238E27FC236}">
                <a16:creationId xmlns:a16="http://schemas.microsoft.com/office/drawing/2014/main" id="{21274052-EB40-48C8-99C4-20941F445A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6723" y="4408327"/>
            <a:ext cx="1775088" cy="966980"/>
          </a:xfrm>
          <a:prstGeom prst="rect">
            <a:avLst/>
          </a:prstGeom>
        </p:spPr>
      </p:pic>
      <p:sp>
        <p:nvSpPr>
          <p:cNvPr id="37" name="CuadroTexto 31">
            <a:extLst>
              <a:ext uri="{FF2B5EF4-FFF2-40B4-BE49-F238E27FC236}">
                <a16:creationId xmlns:a16="http://schemas.microsoft.com/office/drawing/2014/main" id="{EFB4391E-9382-41A5-A886-804561554714}"/>
              </a:ext>
            </a:extLst>
          </p:cNvPr>
          <p:cNvSpPr txBox="1"/>
          <p:nvPr/>
        </p:nvSpPr>
        <p:spPr>
          <a:xfrm>
            <a:off x="3856397" y="777039"/>
            <a:ext cx="3598336" cy="400110"/>
          </a:xfrm>
          <a:prstGeom prst="rect">
            <a:avLst/>
          </a:prstGeom>
          <a:noFill/>
        </p:spPr>
        <p:txBody>
          <a:bodyPr wrap="square" rtlCol="0">
            <a:spAutoFit/>
          </a:bodyPr>
          <a:lstStyle/>
          <a:p>
            <a:r>
              <a:rPr lang="es-ES_tradnl" sz="2000" b="1" dirty="0">
                <a:solidFill>
                  <a:schemeClr val="accent1">
                    <a:lumMod val="50000"/>
                  </a:schemeClr>
                </a:solidFill>
                <a:latin typeface="IBM Plex Sans Medium" panose="020B0603050203000203" pitchFamily="34" charset="0"/>
              </a:rPr>
              <a:t>Desarrollo de modelos</a:t>
            </a:r>
          </a:p>
        </p:txBody>
      </p:sp>
      <p:sp>
        <p:nvSpPr>
          <p:cNvPr id="38" name="Title 59">
            <a:extLst>
              <a:ext uri="{FF2B5EF4-FFF2-40B4-BE49-F238E27FC236}">
                <a16:creationId xmlns:a16="http://schemas.microsoft.com/office/drawing/2014/main" id="{42BB65F0-50FD-4300-BD27-3790CCFB2F08}"/>
              </a:ext>
            </a:extLst>
          </p:cNvPr>
          <p:cNvSpPr>
            <a:spLocks noGrp="1"/>
          </p:cNvSpPr>
          <p:nvPr>
            <p:ph type="title"/>
          </p:nvPr>
        </p:nvSpPr>
        <p:spPr>
          <a:xfrm>
            <a:off x="90440" y="299316"/>
            <a:ext cx="11838516" cy="501650"/>
          </a:xfrm>
        </p:spPr>
        <p:txBody>
          <a:bodyPr/>
          <a:lstStyle/>
          <a:p>
            <a:r>
              <a:rPr lang="en-US" dirty="0" err="1">
                <a:solidFill>
                  <a:schemeClr val="accent1">
                    <a:lumMod val="50000"/>
                  </a:schemeClr>
                </a:solidFill>
                <a:latin typeface="IBM Plex Sans Medium" panose="020B0603050203000203" pitchFamily="34" charset="0"/>
              </a:rPr>
              <a:t>Arquitectura</a:t>
            </a:r>
            <a:r>
              <a:rPr lang="en-US" dirty="0">
                <a:solidFill>
                  <a:schemeClr val="accent1">
                    <a:lumMod val="50000"/>
                  </a:schemeClr>
                </a:solidFill>
                <a:latin typeface="IBM Plex Sans Medium" panose="020B0603050203000203" pitchFamily="34" charset="0"/>
              </a:rPr>
              <a:t> de DSX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Local</a:t>
            </a:r>
          </a:p>
        </p:txBody>
      </p:sp>
      <p:sp>
        <p:nvSpPr>
          <p:cNvPr id="39" name="CuadroTexto 31">
            <a:extLst>
              <a:ext uri="{FF2B5EF4-FFF2-40B4-BE49-F238E27FC236}">
                <a16:creationId xmlns:a16="http://schemas.microsoft.com/office/drawing/2014/main" id="{4A4F51F9-FB92-4F7E-9632-5316EB260958}"/>
              </a:ext>
            </a:extLst>
          </p:cNvPr>
          <p:cNvSpPr txBox="1"/>
          <p:nvPr/>
        </p:nvSpPr>
        <p:spPr>
          <a:xfrm>
            <a:off x="6857912" y="2092611"/>
            <a:ext cx="2169309" cy="400110"/>
          </a:xfrm>
          <a:prstGeom prst="rect">
            <a:avLst/>
          </a:prstGeom>
          <a:noFill/>
        </p:spPr>
        <p:txBody>
          <a:bodyPr wrap="square" rtlCol="0">
            <a:spAutoFit/>
          </a:bodyPr>
          <a:lstStyle/>
          <a:p>
            <a:r>
              <a:rPr lang="es-ES_tradnl" sz="2000" b="1" dirty="0" err="1">
                <a:solidFill>
                  <a:schemeClr val="accent1">
                    <a:lumMod val="50000"/>
                  </a:schemeClr>
                </a:solidFill>
                <a:latin typeface="IBM Plex Sans Medium" panose="020B0603050203000203" pitchFamily="34" charset="0"/>
              </a:rPr>
              <a:t>Deployment</a:t>
            </a:r>
            <a:endParaRPr lang="es-ES_tradnl" sz="2000" b="1" dirty="0">
              <a:solidFill>
                <a:schemeClr val="accent1">
                  <a:lumMod val="50000"/>
                </a:schemeClr>
              </a:solidFill>
              <a:latin typeface="IBM Plex Sans Medium" panose="020B0603050203000203" pitchFamily="34" charset="0"/>
            </a:endParaRPr>
          </a:p>
        </p:txBody>
      </p:sp>
      <p:pic>
        <p:nvPicPr>
          <p:cNvPr id="42" name="Picture 41">
            <a:extLst>
              <a:ext uri="{FF2B5EF4-FFF2-40B4-BE49-F238E27FC236}">
                <a16:creationId xmlns:a16="http://schemas.microsoft.com/office/drawing/2014/main" id="{BBA6CA1F-8938-4CF7-8834-EC4228702C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13325" y="1549958"/>
            <a:ext cx="999814" cy="976702"/>
          </a:xfrm>
          <a:prstGeom prst="rect">
            <a:avLst/>
          </a:prstGeom>
        </p:spPr>
      </p:pic>
      <p:sp>
        <p:nvSpPr>
          <p:cNvPr id="43" name="TextBox 42">
            <a:extLst>
              <a:ext uri="{FF2B5EF4-FFF2-40B4-BE49-F238E27FC236}">
                <a16:creationId xmlns:a16="http://schemas.microsoft.com/office/drawing/2014/main" id="{A3EA9DD5-33C7-4A87-B770-8D2455403E5E}"/>
              </a:ext>
            </a:extLst>
          </p:cNvPr>
          <p:cNvSpPr txBox="1"/>
          <p:nvPr/>
        </p:nvSpPr>
        <p:spPr>
          <a:xfrm>
            <a:off x="8945499" y="2476278"/>
            <a:ext cx="2094556" cy="738664"/>
          </a:xfrm>
          <a:prstGeom prst="rect">
            <a:avLst/>
          </a:prstGeom>
          <a:noFill/>
        </p:spPr>
        <p:txBody>
          <a:bodyPr wrap="square" rtlCol="0">
            <a:spAutoFit/>
          </a:bodyPr>
          <a:lstStyle/>
          <a:p>
            <a:r>
              <a:rPr lang="es-ES" sz="1400" dirty="0" err="1">
                <a:latin typeface="IBM Plex Sans Medium" panose="020B0603050203000203" pitchFamily="34" charset="0"/>
              </a:rPr>
              <a:t>Applicaciones</a:t>
            </a:r>
            <a:r>
              <a:rPr lang="es-ES" sz="1400" dirty="0">
                <a:latin typeface="IBM Plex Sans Medium" panose="020B0603050203000203" pitchFamily="34" charset="0"/>
              </a:rPr>
              <a:t> </a:t>
            </a:r>
          </a:p>
          <a:p>
            <a:r>
              <a:rPr lang="es-ES" sz="1400" dirty="0">
                <a:latin typeface="IBM Plex Sans Medium" panose="020B0603050203000203" pitchFamily="34" charset="0"/>
              </a:rPr>
              <a:t>REST API </a:t>
            </a:r>
          </a:p>
          <a:p>
            <a:r>
              <a:rPr lang="es-ES" sz="1400" dirty="0">
                <a:latin typeface="IBM Plex Sans Medium" panose="020B0603050203000203" pitchFamily="34" charset="0"/>
              </a:rPr>
              <a:t>(Real Time)</a:t>
            </a:r>
          </a:p>
        </p:txBody>
      </p:sp>
      <p:sp>
        <p:nvSpPr>
          <p:cNvPr id="45" name="TextBox 44">
            <a:extLst>
              <a:ext uri="{FF2B5EF4-FFF2-40B4-BE49-F238E27FC236}">
                <a16:creationId xmlns:a16="http://schemas.microsoft.com/office/drawing/2014/main" id="{BFDF4BE7-B2A7-4D19-8512-303A1AA94EAC}"/>
              </a:ext>
            </a:extLst>
          </p:cNvPr>
          <p:cNvSpPr txBox="1"/>
          <p:nvPr/>
        </p:nvSpPr>
        <p:spPr>
          <a:xfrm>
            <a:off x="8371850" y="767915"/>
            <a:ext cx="3989992" cy="400110"/>
          </a:xfrm>
          <a:prstGeom prst="rect">
            <a:avLst/>
          </a:prstGeom>
          <a:noFill/>
        </p:spPr>
        <p:txBody>
          <a:bodyPr wrap="square" rtlCol="0">
            <a:spAutoFit/>
          </a:bodyPr>
          <a:lstStyle/>
          <a:p>
            <a:r>
              <a:rPr lang="es-ES" sz="2000" b="1" dirty="0">
                <a:solidFill>
                  <a:schemeClr val="accent1">
                    <a:lumMod val="50000"/>
                  </a:schemeClr>
                </a:solidFill>
                <a:latin typeface="IBM Plex Sans Medium" panose="020B0603050203000203" pitchFamily="34" charset="0"/>
              </a:rPr>
              <a:t>Opciones de integración</a:t>
            </a:r>
          </a:p>
        </p:txBody>
      </p:sp>
      <p:pic>
        <p:nvPicPr>
          <p:cNvPr id="49" name="Picture 48">
            <a:extLst>
              <a:ext uri="{FF2B5EF4-FFF2-40B4-BE49-F238E27FC236}">
                <a16:creationId xmlns:a16="http://schemas.microsoft.com/office/drawing/2014/main" id="{1C195961-742C-4CCC-A4DA-D97B16DF9EA9}"/>
              </a:ext>
            </a:extLst>
          </p:cNvPr>
          <p:cNvPicPr>
            <a:picLocks noChangeAspect="1"/>
          </p:cNvPicPr>
          <p:nvPr/>
        </p:nvPicPr>
        <p:blipFill>
          <a:blip r:embed="rId3"/>
          <a:stretch>
            <a:fillRect/>
          </a:stretch>
        </p:blipFill>
        <p:spPr>
          <a:xfrm>
            <a:off x="9966854" y="4074123"/>
            <a:ext cx="1381815" cy="1173485"/>
          </a:xfrm>
          <a:prstGeom prst="rect">
            <a:avLst/>
          </a:prstGeom>
        </p:spPr>
      </p:pic>
      <p:sp>
        <p:nvSpPr>
          <p:cNvPr id="50" name="TextBox 49">
            <a:extLst>
              <a:ext uri="{FF2B5EF4-FFF2-40B4-BE49-F238E27FC236}">
                <a16:creationId xmlns:a16="http://schemas.microsoft.com/office/drawing/2014/main" id="{48CC64DD-B948-4AC9-9316-CB761BB11869}"/>
              </a:ext>
            </a:extLst>
          </p:cNvPr>
          <p:cNvSpPr txBox="1"/>
          <p:nvPr/>
        </p:nvSpPr>
        <p:spPr>
          <a:xfrm>
            <a:off x="9107899" y="4376495"/>
            <a:ext cx="995650" cy="646331"/>
          </a:xfrm>
          <a:prstGeom prst="rect">
            <a:avLst/>
          </a:prstGeom>
          <a:noFill/>
        </p:spPr>
        <p:txBody>
          <a:bodyPr wrap="square" rtlCol="0">
            <a:spAutoFit/>
          </a:bodyPr>
          <a:lstStyle/>
          <a:p>
            <a:r>
              <a:rPr lang="es-ES" sz="1200" dirty="0">
                <a:latin typeface="IBM Plex Sans Medium" panose="020B0603050203000203" pitchFamily="34" charset="0"/>
              </a:rPr>
              <a:t>Fuentes de datos estáticas</a:t>
            </a:r>
          </a:p>
        </p:txBody>
      </p:sp>
      <p:pic>
        <p:nvPicPr>
          <p:cNvPr id="53" name="Picture 52">
            <a:extLst>
              <a:ext uri="{FF2B5EF4-FFF2-40B4-BE49-F238E27FC236}">
                <a16:creationId xmlns:a16="http://schemas.microsoft.com/office/drawing/2014/main" id="{CA5C9F09-6A73-4345-BB89-95A17010817C}"/>
              </a:ext>
            </a:extLst>
          </p:cNvPr>
          <p:cNvPicPr>
            <a:picLocks noChangeAspect="1"/>
          </p:cNvPicPr>
          <p:nvPr/>
        </p:nvPicPr>
        <p:blipFill>
          <a:blip r:embed="rId12"/>
          <a:stretch>
            <a:fillRect/>
          </a:stretch>
        </p:blipFill>
        <p:spPr>
          <a:xfrm>
            <a:off x="4077404" y="4084856"/>
            <a:ext cx="906799" cy="817788"/>
          </a:xfrm>
          <a:prstGeom prst="rect">
            <a:avLst/>
          </a:prstGeom>
        </p:spPr>
      </p:pic>
      <p:sp>
        <p:nvSpPr>
          <p:cNvPr id="54" name="CuadroTexto 27">
            <a:extLst>
              <a:ext uri="{FF2B5EF4-FFF2-40B4-BE49-F238E27FC236}">
                <a16:creationId xmlns:a16="http://schemas.microsoft.com/office/drawing/2014/main" id="{A9081AD0-10CF-424C-B762-20FCD8411624}"/>
              </a:ext>
            </a:extLst>
          </p:cNvPr>
          <p:cNvSpPr txBox="1"/>
          <p:nvPr/>
        </p:nvSpPr>
        <p:spPr>
          <a:xfrm>
            <a:off x="4077404" y="4764859"/>
            <a:ext cx="846707" cy="253916"/>
          </a:xfrm>
          <a:prstGeom prst="rect">
            <a:avLst/>
          </a:prstGeom>
          <a:noFill/>
        </p:spPr>
        <p:txBody>
          <a:bodyPr wrap="none" rtlCol="0">
            <a:spAutoFit/>
          </a:bodyPr>
          <a:lstStyle/>
          <a:p>
            <a:r>
              <a:rPr lang="es-ES_tradnl" sz="1050" dirty="0">
                <a:latin typeface="IBM Plex Sans Medium" panose="020B0603050203000203" pitchFamily="34" charset="0"/>
              </a:rPr>
              <a:t>ML </a:t>
            </a:r>
            <a:r>
              <a:rPr lang="es-ES_tradnl" sz="1050" dirty="0" err="1">
                <a:latin typeface="IBM Plex Sans Medium" panose="020B0603050203000203" pitchFamily="34" charset="0"/>
              </a:rPr>
              <a:t>Wizard</a:t>
            </a:r>
            <a:endParaRPr lang="es-ES_tradnl" sz="1050" dirty="0">
              <a:latin typeface="IBM Plex Sans Medium" panose="020B0603050203000203" pitchFamily="34" charset="0"/>
            </a:endParaRPr>
          </a:p>
        </p:txBody>
      </p:sp>
      <p:pic>
        <p:nvPicPr>
          <p:cNvPr id="56" name="Picture 55">
            <a:extLst>
              <a:ext uri="{FF2B5EF4-FFF2-40B4-BE49-F238E27FC236}">
                <a16:creationId xmlns:a16="http://schemas.microsoft.com/office/drawing/2014/main" id="{3D70318D-E00A-4D5D-AA66-2BF956F2FBC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8393" y="5026908"/>
            <a:ext cx="866169" cy="866169"/>
          </a:xfrm>
          <a:prstGeom prst="rect">
            <a:avLst/>
          </a:prstGeom>
        </p:spPr>
      </p:pic>
      <p:sp>
        <p:nvSpPr>
          <p:cNvPr id="57" name="CuadroTexto 27">
            <a:extLst>
              <a:ext uri="{FF2B5EF4-FFF2-40B4-BE49-F238E27FC236}">
                <a16:creationId xmlns:a16="http://schemas.microsoft.com/office/drawing/2014/main" id="{36E592ED-5F4C-444B-9A9F-E0ECB6BF5002}"/>
              </a:ext>
            </a:extLst>
          </p:cNvPr>
          <p:cNvSpPr txBox="1"/>
          <p:nvPr/>
        </p:nvSpPr>
        <p:spPr>
          <a:xfrm>
            <a:off x="4827475" y="5723808"/>
            <a:ext cx="692818" cy="253916"/>
          </a:xfrm>
          <a:prstGeom prst="rect">
            <a:avLst/>
          </a:prstGeom>
          <a:noFill/>
        </p:spPr>
        <p:txBody>
          <a:bodyPr wrap="none" rtlCol="0">
            <a:spAutoFit/>
          </a:bodyPr>
          <a:lstStyle/>
          <a:p>
            <a:r>
              <a:rPr lang="es-ES_tradnl" sz="1000" dirty="0"/>
              <a:t>ZEPPELIN</a:t>
            </a:r>
          </a:p>
        </p:txBody>
      </p:sp>
      <p:pic>
        <p:nvPicPr>
          <p:cNvPr id="58" name="Picture 57">
            <a:extLst>
              <a:ext uri="{FF2B5EF4-FFF2-40B4-BE49-F238E27FC236}">
                <a16:creationId xmlns:a16="http://schemas.microsoft.com/office/drawing/2014/main" id="{6E13BE10-1B4B-460F-8A83-F9ED8296882A}"/>
              </a:ext>
            </a:extLst>
          </p:cNvPr>
          <p:cNvPicPr>
            <a:picLocks noChangeAspect="1"/>
          </p:cNvPicPr>
          <p:nvPr/>
        </p:nvPicPr>
        <p:blipFill>
          <a:blip r:embed="rId14"/>
          <a:stretch>
            <a:fillRect/>
          </a:stretch>
        </p:blipFill>
        <p:spPr>
          <a:xfrm>
            <a:off x="6624837" y="4944299"/>
            <a:ext cx="649287" cy="836656"/>
          </a:xfrm>
          <a:prstGeom prst="rect">
            <a:avLst/>
          </a:prstGeom>
        </p:spPr>
      </p:pic>
      <p:sp>
        <p:nvSpPr>
          <p:cNvPr id="59" name="CuadroTexto 27">
            <a:extLst>
              <a:ext uri="{FF2B5EF4-FFF2-40B4-BE49-F238E27FC236}">
                <a16:creationId xmlns:a16="http://schemas.microsoft.com/office/drawing/2014/main" id="{9898982E-E41F-4DF2-8618-93088744AB50}"/>
              </a:ext>
            </a:extLst>
          </p:cNvPr>
          <p:cNvSpPr txBox="1"/>
          <p:nvPr/>
        </p:nvSpPr>
        <p:spPr>
          <a:xfrm>
            <a:off x="6258749" y="5693022"/>
            <a:ext cx="1470274" cy="400110"/>
          </a:xfrm>
          <a:prstGeom prst="rect">
            <a:avLst/>
          </a:prstGeom>
          <a:noFill/>
        </p:spPr>
        <p:txBody>
          <a:bodyPr wrap="none" rtlCol="0">
            <a:spAutoFit/>
          </a:bodyPr>
          <a:lstStyle/>
          <a:p>
            <a:r>
              <a:rPr lang="es-ES_tradnl" sz="1000" dirty="0" err="1">
                <a:latin typeface="IBM Plex Sans Medium" panose="020B0603050203000203" pitchFamily="34" charset="0"/>
              </a:rPr>
              <a:t>Decision</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Optimization</a:t>
            </a:r>
            <a:endParaRPr lang="es-ES_tradnl" sz="1000" dirty="0">
              <a:latin typeface="IBM Plex Sans Medium" panose="020B0603050203000203" pitchFamily="34" charset="0"/>
            </a:endParaRPr>
          </a:p>
          <a:p>
            <a:endParaRPr lang="es-ES_tradnl" sz="1000" dirty="0"/>
          </a:p>
        </p:txBody>
      </p:sp>
      <p:pic>
        <p:nvPicPr>
          <p:cNvPr id="60" name="Picture 59">
            <a:extLst>
              <a:ext uri="{FF2B5EF4-FFF2-40B4-BE49-F238E27FC236}">
                <a16:creationId xmlns:a16="http://schemas.microsoft.com/office/drawing/2014/main" id="{B8A76DEA-021F-40E2-A731-7B90CCEA17FA}"/>
              </a:ext>
            </a:extLst>
          </p:cNvPr>
          <p:cNvPicPr>
            <a:picLocks noChangeAspect="1"/>
          </p:cNvPicPr>
          <p:nvPr/>
        </p:nvPicPr>
        <p:blipFill>
          <a:blip r:embed="rId15"/>
          <a:stretch>
            <a:fillRect/>
          </a:stretch>
        </p:blipFill>
        <p:spPr>
          <a:xfrm>
            <a:off x="3634567" y="5247608"/>
            <a:ext cx="779331" cy="692615"/>
          </a:xfrm>
          <a:prstGeom prst="rect">
            <a:avLst/>
          </a:prstGeom>
        </p:spPr>
      </p:pic>
      <p:sp>
        <p:nvSpPr>
          <p:cNvPr id="61" name="CuadroTexto 27">
            <a:extLst>
              <a:ext uri="{FF2B5EF4-FFF2-40B4-BE49-F238E27FC236}">
                <a16:creationId xmlns:a16="http://schemas.microsoft.com/office/drawing/2014/main" id="{FA92482D-36F9-4989-8E49-8E2043719644}"/>
              </a:ext>
            </a:extLst>
          </p:cNvPr>
          <p:cNvSpPr txBox="1"/>
          <p:nvPr/>
        </p:nvSpPr>
        <p:spPr>
          <a:xfrm>
            <a:off x="3440444" y="5927346"/>
            <a:ext cx="1462260" cy="400110"/>
          </a:xfrm>
          <a:prstGeom prst="rect">
            <a:avLst/>
          </a:prstGeom>
          <a:noFill/>
        </p:spPr>
        <p:txBody>
          <a:bodyPr wrap="none" rtlCol="0">
            <a:spAutoFit/>
          </a:bodyPr>
          <a:lstStyle/>
          <a:p>
            <a:r>
              <a:rPr lang="es-ES_tradnl" sz="1000" dirty="0">
                <a:latin typeface="IBM Plex Sans Medium" panose="020B0603050203000203" pitchFamily="34" charset="0"/>
              </a:rPr>
              <a:t>SPSS </a:t>
            </a:r>
            <a:r>
              <a:rPr lang="es-ES_tradnl" sz="1000" dirty="0" err="1">
                <a:latin typeface="IBM Plex Sans Medium" panose="020B0603050203000203" pitchFamily="34" charset="0"/>
              </a:rPr>
              <a:t>Modeler</a:t>
            </a:r>
            <a:r>
              <a:rPr lang="es-ES_tradnl" sz="1000" dirty="0">
                <a:latin typeface="IBM Plex Sans Medium" panose="020B0603050203000203" pitchFamily="34" charset="0"/>
              </a:rPr>
              <a:t> </a:t>
            </a:r>
            <a:r>
              <a:rPr lang="es-ES_tradnl" sz="1000" dirty="0" err="1">
                <a:latin typeface="IBM Plex Sans Medium" panose="020B0603050203000203" pitchFamily="34" charset="0"/>
              </a:rPr>
              <a:t>Canvas</a:t>
            </a:r>
            <a:endParaRPr lang="es-ES_tradnl" sz="1000" dirty="0">
              <a:latin typeface="IBM Plex Sans Medium" panose="020B0603050203000203" pitchFamily="34" charset="0"/>
            </a:endParaRPr>
          </a:p>
          <a:p>
            <a:endParaRPr lang="es-ES_tradnl" sz="1000" dirty="0"/>
          </a:p>
        </p:txBody>
      </p:sp>
      <p:pic>
        <p:nvPicPr>
          <p:cNvPr id="62" name="Picture 61">
            <a:extLst>
              <a:ext uri="{FF2B5EF4-FFF2-40B4-BE49-F238E27FC236}">
                <a16:creationId xmlns:a16="http://schemas.microsoft.com/office/drawing/2014/main" id="{9B3F05E8-8F7C-4C22-AB20-E9967D6AE3F6}"/>
              </a:ext>
            </a:extLst>
          </p:cNvPr>
          <p:cNvPicPr>
            <a:picLocks noChangeAspect="1"/>
          </p:cNvPicPr>
          <p:nvPr/>
        </p:nvPicPr>
        <p:blipFill>
          <a:blip r:embed="rId16"/>
          <a:stretch>
            <a:fillRect/>
          </a:stretch>
        </p:blipFill>
        <p:spPr>
          <a:xfrm>
            <a:off x="10451910" y="1795756"/>
            <a:ext cx="1176290" cy="959764"/>
          </a:xfrm>
          <a:prstGeom prst="rect">
            <a:avLst/>
          </a:prstGeom>
        </p:spPr>
      </p:pic>
      <p:pic>
        <p:nvPicPr>
          <p:cNvPr id="63" name="Picture 62">
            <a:extLst>
              <a:ext uri="{FF2B5EF4-FFF2-40B4-BE49-F238E27FC236}">
                <a16:creationId xmlns:a16="http://schemas.microsoft.com/office/drawing/2014/main" id="{1EAD82B9-0FB5-46FC-953D-18F5A2E3333B}"/>
              </a:ext>
            </a:extLst>
          </p:cNvPr>
          <p:cNvPicPr>
            <a:picLocks noChangeAspect="1"/>
          </p:cNvPicPr>
          <p:nvPr/>
        </p:nvPicPr>
        <p:blipFill>
          <a:blip r:embed="rId17"/>
          <a:stretch>
            <a:fillRect/>
          </a:stretch>
        </p:blipFill>
        <p:spPr>
          <a:xfrm>
            <a:off x="10491598" y="2692914"/>
            <a:ext cx="804369" cy="806271"/>
          </a:xfrm>
          <a:prstGeom prst="rect">
            <a:avLst/>
          </a:prstGeom>
        </p:spPr>
      </p:pic>
    </p:spTree>
    <p:extLst>
      <p:ext uri="{BB962C8B-B14F-4D97-AF65-F5344CB8AC3E}">
        <p14:creationId xmlns:p14="http://schemas.microsoft.com/office/powerpoint/2010/main" val="517925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p:cNvSpPr>
          <p:nvPr/>
        </p:nvSpPr>
        <p:spPr bwMode="auto">
          <a:xfrm>
            <a:off x="2834591" y="3094173"/>
            <a:ext cx="4971030" cy="6696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defRPr/>
            </a:pPr>
            <a:r>
              <a:rPr lang="es-ES" altLang="en-US" sz="4000" dirty="0">
                <a:solidFill>
                  <a:schemeClr val="accent3"/>
                </a:solidFill>
                <a:latin typeface="Helvetica" charset="0"/>
                <a:ea typeface="Helvetica" charset="0"/>
                <a:cs typeface="Helvetica" charset="0"/>
                <a:sym typeface="Helvetica" charset="0"/>
              </a:rPr>
              <a:t>Arquitectura</a:t>
            </a:r>
          </a:p>
        </p:txBody>
      </p:sp>
      <p:sp>
        <p:nvSpPr>
          <p:cNvPr id="11267" name="Line 2"/>
          <p:cNvSpPr>
            <a:spLocks noChangeShapeType="1"/>
          </p:cNvSpPr>
          <p:nvPr/>
        </p:nvSpPr>
        <p:spPr bwMode="auto">
          <a:xfrm>
            <a:off x="5652204" y="3688693"/>
            <a:ext cx="303014" cy="0"/>
          </a:xfrm>
          <a:prstGeom prst="line">
            <a:avLst/>
          </a:prstGeom>
          <a:noFill/>
          <a:ln w="76200">
            <a:solidFill>
              <a:schemeClr val="accent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6789" tIns="26789" rIns="26789" bIns="26789" anchor="ctr"/>
          <a:lstStyle/>
          <a:p>
            <a:pPr>
              <a:defRPr/>
            </a:pPr>
            <a:endParaRPr lang="es-ES" sz="750"/>
          </a:p>
        </p:txBody>
      </p:sp>
      <p:sp>
        <p:nvSpPr>
          <p:cNvPr id="11268" name="Rectangle 3"/>
          <p:cNvSpPr>
            <a:spLocks/>
          </p:cNvSpPr>
          <p:nvPr/>
        </p:nvSpPr>
        <p:spPr bwMode="auto">
          <a:xfrm>
            <a:off x="2813755" y="3958476"/>
            <a:ext cx="4511567" cy="351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26789" tIns="26789" rIns="26789" bIns="26789" anchor="ctr">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584200"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eaLnBrk="1">
              <a:lnSpc>
                <a:spcPct val="120000"/>
              </a:lnSpc>
              <a:defRPr/>
            </a:pPr>
            <a:endParaRPr lang="es-ES" altLang="en-US" sz="1613">
              <a:solidFill>
                <a:srgbClr val="3C4646"/>
              </a:solidFill>
              <a:latin typeface="Helvetica" charset="0"/>
              <a:ea typeface="Helvetica" charset="0"/>
              <a:cs typeface="Helvetica" charset="0"/>
              <a:sym typeface="Helvetica" charset="0"/>
            </a:endParaRPr>
          </a:p>
        </p:txBody>
      </p:sp>
      <p:sp>
        <p:nvSpPr>
          <p:cNvPr id="5" name="Oval 4"/>
          <p:cNvSpPr/>
          <p:nvPr/>
        </p:nvSpPr>
        <p:spPr>
          <a:xfrm>
            <a:off x="2042199" y="3170511"/>
            <a:ext cx="521368" cy="50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2</a:t>
            </a:r>
          </a:p>
        </p:txBody>
      </p:sp>
    </p:spTree>
    <p:extLst>
      <p:ext uri="{BB962C8B-B14F-4D97-AF65-F5344CB8AC3E}">
        <p14:creationId xmlns:p14="http://schemas.microsoft.com/office/powerpoint/2010/main" val="17679246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825625"/>
            <a:ext cx="10797398" cy="4351338"/>
          </a:xfrm>
        </p:spPr>
        <p:txBody>
          <a:bodyPr vert="horz" lIns="91440" tIns="45720" rIns="91440" bIns="45720" rtlCol="0">
            <a:noAutofit/>
          </a:bodyPr>
          <a:lstStyle/>
          <a:p>
            <a:pPr marL="0" indent="0">
              <a:lnSpc>
                <a:spcPct val="120000"/>
              </a:lnSpc>
              <a:spcAft>
                <a:spcPts val="600"/>
              </a:spcAft>
              <a:buNone/>
            </a:pPr>
            <a:r>
              <a:rPr lang="es-ES" dirty="0">
                <a:solidFill>
                  <a:schemeClr val="tx2"/>
                </a:solidFill>
              </a:rPr>
              <a:t>DSX Local </a:t>
            </a:r>
            <a:r>
              <a:rPr lang="es-ES" dirty="0"/>
              <a:t>se ejecuta como una colección de servicios “ensamblados" que son administrados por </a:t>
            </a:r>
            <a:r>
              <a:rPr lang="es-ES" dirty="0">
                <a:solidFill>
                  <a:schemeClr val="accent6"/>
                </a:solidFill>
              </a:rPr>
              <a:t>Kubernetes</a:t>
            </a:r>
            <a:r>
              <a:rPr lang="es-ES" dirty="0"/>
              <a:t>.</a:t>
            </a:r>
          </a:p>
          <a:p>
            <a:pPr marL="0" indent="0">
              <a:lnSpc>
                <a:spcPct val="120000"/>
              </a:lnSpc>
              <a:spcAft>
                <a:spcPts val="600"/>
              </a:spcAft>
              <a:buNone/>
            </a:pPr>
            <a:r>
              <a:rPr lang="es-ES" dirty="0">
                <a:solidFill>
                  <a:schemeClr val="accent6"/>
                </a:solidFill>
              </a:rPr>
              <a:t>Kubernetes</a:t>
            </a:r>
            <a:r>
              <a:rPr lang="es-ES" dirty="0"/>
              <a:t> maneja la </a:t>
            </a:r>
            <a:r>
              <a:rPr lang="es-ES" dirty="0">
                <a:solidFill>
                  <a:schemeClr val="accent3"/>
                </a:solidFill>
              </a:rPr>
              <a:t>orquestación</a:t>
            </a:r>
            <a:r>
              <a:rPr lang="es-ES" dirty="0"/>
              <a:t> del servicio proporcionando:</a:t>
            </a:r>
          </a:p>
          <a:p>
            <a:pPr marL="457200" lvl="1" indent="0">
              <a:lnSpc>
                <a:spcPct val="120000"/>
              </a:lnSpc>
              <a:spcAft>
                <a:spcPts val="600"/>
              </a:spcAft>
              <a:buNone/>
            </a:pPr>
            <a:r>
              <a:rPr lang="es-ES" sz="2000" dirty="0">
                <a:solidFill>
                  <a:schemeClr val="accent3"/>
                </a:solidFill>
              </a:rPr>
              <a:t>Monitorización</a:t>
            </a:r>
            <a:r>
              <a:rPr lang="es-ES" sz="2000" dirty="0"/>
              <a:t> y </a:t>
            </a:r>
            <a:r>
              <a:rPr lang="es-ES" sz="2000" dirty="0">
                <a:solidFill>
                  <a:schemeClr val="accent3"/>
                </a:solidFill>
              </a:rPr>
              <a:t>administración</a:t>
            </a:r>
            <a:r>
              <a:rPr lang="es-ES" sz="2000" dirty="0"/>
              <a:t> de servicios</a:t>
            </a:r>
          </a:p>
          <a:p>
            <a:pPr marL="457200" lvl="1" indent="0">
              <a:lnSpc>
                <a:spcPct val="120000"/>
              </a:lnSpc>
              <a:spcAft>
                <a:spcPts val="600"/>
              </a:spcAft>
              <a:buNone/>
            </a:pPr>
            <a:r>
              <a:rPr lang="es-ES" sz="2000" dirty="0">
                <a:solidFill>
                  <a:schemeClr val="accent3"/>
                </a:solidFill>
              </a:rPr>
              <a:t>Alta disponibilidad </a:t>
            </a:r>
            <a:r>
              <a:rPr lang="es-ES" sz="2000" dirty="0"/>
              <a:t>/ detección de falla de servicio y reinicio automático</a:t>
            </a:r>
          </a:p>
          <a:p>
            <a:pPr marL="457200" lvl="1" indent="0">
              <a:lnSpc>
                <a:spcPct val="120000"/>
              </a:lnSpc>
              <a:spcAft>
                <a:spcPts val="600"/>
              </a:spcAft>
              <a:buNone/>
            </a:pPr>
            <a:r>
              <a:rPr lang="es-ES" sz="2000" dirty="0"/>
              <a:t>Agrega o elimina </a:t>
            </a:r>
            <a:r>
              <a:rPr lang="es-ES" sz="2000" dirty="0">
                <a:solidFill>
                  <a:schemeClr val="accent3"/>
                </a:solidFill>
              </a:rPr>
              <a:t>dinámicamente</a:t>
            </a:r>
            <a:r>
              <a:rPr lang="es-ES" sz="2000" dirty="0"/>
              <a:t> nodos</a:t>
            </a:r>
          </a:p>
          <a:p>
            <a:pPr marL="457200" lvl="1" indent="0">
              <a:lnSpc>
                <a:spcPct val="120000"/>
              </a:lnSpc>
              <a:spcAft>
                <a:spcPts val="600"/>
              </a:spcAft>
              <a:buNone/>
            </a:pPr>
            <a:r>
              <a:rPr lang="es-ES" sz="2000" dirty="0"/>
              <a:t>Actualizaciones </a:t>
            </a:r>
            <a:r>
              <a:rPr lang="es-ES" sz="2000" dirty="0">
                <a:solidFill>
                  <a:schemeClr val="accent3"/>
                </a:solidFill>
              </a:rPr>
              <a:t>en línea </a:t>
            </a:r>
            <a:endParaRPr lang="en-US" sz="2000" dirty="0">
              <a:solidFill>
                <a:schemeClr val="accent3"/>
              </a:solidFill>
            </a:endParaRPr>
          </a:p>
        </p:txBody>
      </p:sp>
    </p:spTree>
    <p:extLst>
      <p:ext uri="{BB962C8B-B14F-4D97-AF65-F5344CB8AC3E}">
        <p14:creationId xmlns:p14="http://schemas.microsoft.com/office/powerpoint/2010/main" val="3392479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Arquitectura</a:t>
            </a:r>
            <a:r>
              <a:rPr lang="en-US" dirty="0"/>
              <a:t> de </a:t>
            </a:r>
            <a:r>
              <a:rPr lang="en-US" dirty="0">
                <a:solidFill>
                  <a:schemeClr val="tx2"/>
                </a:solidFill>
              </a:rPr>
              <a:t>DSX Local </a:t>
            </a:r>
            <a:r>
              <a:rPr lang="en-US" dirty="0">
                <a:solidFill>
                  <a:schemeClr val="accent1">
                    <a:lumMod val="50000"/>
                  </a:schemeClr>
                </a:solidFill>
              </a:rPr>
              <a:t>1/2</a:t>
            </a:r>
          </a:p>
        </p:txBody>
      </p:sp>
      <p:sp>
        <p:nvSpPr>
          <p:cNvPr id="3" name="Content Placeholder 2"/>
          <p:cNvSpPr>
            <a:spLocks noGrp="1"/>
          </p:cNvSpPr>
          <p:nvPr>
            <p:ph idx="1"/>
          </p:nvPr>
        </p:nvSpPr>
        <p:spPr>
          <a:xfrm>
            <a:off x="838201" y="1619250"/>
            <a:ext cx="10515600" cy="5029200"/>
          </a:xfrm>
        </p:spPr>
        <p:txBody>
          <a:bodyPr vert="horz" lIns="91440" tIns="45720" rIns="91440" bIns="45720" rtlCol="0">
            <a:noAutofit/>
          </a:bodyPr>
          <a:lstStyle/>
          <a:p>
            <a:pPr marL="0" indent="0">
              <a:lnSpc>
                <a:spcPct val="120000"/>
              </a:lnSpc>
              <a:spcAft>
                <a:spcPts val="600"/>
              </a:spcAft>
              <a:buNone/>
            </a:pPr>
            <a:r>
              <a:rPr lang="es-ES" sz="2400" dirty="0"/>
              <a:t>Los servicios locales de DSX que se ejecutan en </a:t>
            </a:r>
            <a:r>
              <a:rPr lang="es-ES" sz="2400" dirty="0">
                <a:solidFill>
                  <a:schemeClr val="accent6"/>
                </a:solidFill>
              </a:rPr>
              <a:t>Kubernetes</a:t>
            </a:r>
            <a:r>
              <a:rPr lang="es-ES" sz="2400" dirty="0"/>
              <a:t> incluyen:</a:t>
            </a:r>
          </a:p>
          <a:p>
            <a:pPr marL="457200" lvl="1" indent="0">
              <a:lnSpc>
                <a:spcPct val="120000"/>
              </a:lnSpc>
              <a:spcAft>
                <a:spcPts val="600"/>
              </a:spcAft>
              <a:buNone/>
            </a:pPr>
            <a:r>
              <a:rPr lang="es-ES" sz="2000" dirty="0"/>
              <a:t>    Servicios de </a:t>
            </a:r>
            <a:r>
              <a:rPr lang="es-ES" sz="2000" dirty="0">
                <a:solidFill>
                  <a:schemeClr val="accent3"/>
                </a:solidFill>
              </a:rPr>
              <a:t>interfaz de usuario </a:t>
            </a:r>
            <a:r>
              <a:rPr lang="es-ES" sz="2000" dirty="0"/>
              <a:t>para que se conecten los navegadores</a:t>
            </a:r>
          </a:p>
          <a:p>
            <a:pPr marL="457200" lvl="1" indent="0">
              <a:lnSpc>
                <a:spcPct val="120000"/>
              </a:lnSpc>
              <a:spcAft>
                <a:spcPts val="600"/>
              </a:spcAft>
              <a:buNone/>
            </a:pPr>
            <a:r>
              <a:rPr lang="es-ES" sz="2000" dirty="0"/>
              <a:t>    Servicios de </a:t>
            </a:r>
            <a:r>
              <a:rPr lang="es-ES" sz="2000" dirty="0">
                <a:solidFill>
                  <a:schemeClr val="accent3"/>
                </a:solidFill>
              </a:rPr>
              <a:t>autenticación</a:t>
            </a:r>
            <a:r>
              <a:rPr lang="es-ES" sz="2000" dirty="0"/>
              <a:t> de usuario</a:t>
            </a:r>
          </a:p>
          <a:p>
            <a:pPr marL="457200" lvl="1" indent="0">
              <a:lnSpc>
                <a:spcPct val="120000"/>
              </a:lnSpc>
              <a:spcAft>
                <a:spcPts val="600"/>
              </a:spcAft>
              <a:buNone/>
            </a:pPr>
            <a:r>
              <a:rPr lang="es-ES" sz="2000" dirty="0"/>
              <a:t>    Servicios de </a:t>
            </a:r>
            <a:r>
              <a:rPr lang="es-ES" sz="2000" dirty="0">
                <a:solidFill>
                  <a:schemeClr val="accent3"/>
                </a:solidFill>
              </a:rPr>
              <a:t>proyecto</a:t>
            </a:r>
            <a:r>
              <a:rPr lang="es-ES" sz="2000" dirty="0"/>
              <a:t> para la colaboración del usuario y el intercambio de datos</a:t>
            </a:r>
          </a:p>
          <a:p>
            <a:pPr marL="457200" lvl="1" indent="0">
              <a:lnSpc>
                <a:spcPct val="120000"/>
              </a:lnSpc>
              <a:spcAft>
                <a:spcPts val="600"/>
              </a:spcAft>
              <a:buNone/>
            </a:pPr>
            <a:r>
              <a:rPr lang="es-ES" sz="2000" dirty="0"/>
              <a:t>    Servicios de </a:t>
            </a:r>
            <a:r>
              <a:rPr lang="es-ES" sz="2000" dirty="0">
                <a:solidFill>
                  <a:schemeClr val="accent5"/>
                </a:solidFill>
              </a:rPr>
              <a:t>Notebook</a:t>
            </a:r>
            <a:r>
              <a:rPr lang="es-ES" sz="2000" dirty="0"/>
              <a:t> con acceso mejorado a los cuadernos </a:t>
            </a:r>
            <a:r>
              <a:rPr lang="es-ES" sz="2000" dirty="0" err="1"/>
              <a:t>Jupyter</a:t>
            </a:r>
            <a:endParaRPr lang="es-ES" sz="2000" dirty="0"/>
          </a:p>
          <a:p>
            <a:pPr marL="457200" lvl="1" indent="0">
              <a:lnSpc>
                <a:spcPct val="120000"/>
              </a:lnSpc>
              <a:spcAft>
                <a:spcPts val="600"/>
              </a:spcAft>
              <a:buNone/>
            </a:pPr>
            <a:r>
              <a:rPr lang="es-ES" sz="2000" dirty="0"/>
              <a:t>    Un servicio </a:t>
            </a:r>
            <a:r>
              <a:rPr lang="es-ES" sz="2000" dirty="0">
                <a:solidFill>
                  <a:schemeClr val="accent5"/>
                </a:solidFill>
              </a:rPr>
              <a:t>Spark</a:t>
            </a:r>
            <a:r>
              <a:rPr lang="es-ES" sz="2000" dirty="0"/>
              <a:t> con acceso a bibliotecas analíticas</a:t>
            </a:r>
          </a:p>
          <a:p>
            <a:pPr marL="457200" lvl="1" indent="0">
              <a:lnSpc>
                <a:spcPct val="120000"/>
              </a:lnSpc>
              <a:spcAft>
                <a:spcPts val="600"/>
              </a:spcAft>
              <a:buNone/>
            </a:pPr>
            <a:r>
              <a:rPr lang="es-ES" sz="2000" dirty="0"/>
              <a:t>    Servicios de diseño y </a:t>
            </a:r>
            <a:r>
              <a:rPr lang="es-ES" sz="2000" dirty="0">
                <a:solidFill>
                  <a:schemeClr val="accent3"/>
                </a:solidFill>
              </a:rPr>
              <a:t>construcción de modelos</a:t>
            </a:r>
          </a:p>
          <a:p>
            <a:pPr marL="457200" lvl="1" indent="0">
              <a:lnSpc>
                <a:spcPct val="120000"/>
              </a:lnSpc>
              <a:spcAft>
                <a:spcPts val="600"/>
              </a:spcAft>
              <a:buNone/>
            </a:pPr>
            <a:r>
              <a:rPr lang="es-ES" sz="2000" dirty="0"/>
              <a:t>    Servicio de creación de </a:t>
            </a:r>
            <a:r>
              <a:rPr lang="es-ES" sz="2000" dirty="0">
                <a:solidFill>
                  <a:schemeClr val="accent3"/>
                </a:solidFill>
              </a:rPr>
              <a:t>conexión de datos </a:t>
            </a:r>
            <a:r>
              <a:rPr lang="es-ES" sz="2000" dirty="0"/>
              <a:t>para acceder a </a:t>
            </a:r>
            <a:r>
              <a:rPr lang="es-ES" sz="2000" dirty="0">
                <a:solidFill>
                  <a:schemeClr val="accent3"/>
                </a:solidFill>
              </a:rPr>
              <a:t>datos externos</a:t>
            </a:r>
          </a:p>
          <a:p>
            <a:pPr marL="457200" lvl="1" indent="0">
              <a:lnSpc>
                <a:spcPct val="120000"/>
              </a:lnSpc>
              <a:spcAft>
                <a:spcPts val="600"/>
              </a:spcAft>
              <a:buNone/>
            </a:pPr>
            <a:r>
              <a:rPr lang="es-ES" sz="2000" dirty="0"/>
              <a:t>    Varios servicios de </a:t>
            </a:r>
            <a:r>
              <a:rPr lang="es-ES" sz="2000" dirty="0">
                <a:solidFill>
                  <a:schemeClr val="accent3"/>
                </a:solidFill>
              </a:rPr>
              <a:t>gestión interna </a:t>
            </a:r>
            <a:endParaRPr lang="en-US" sz="2000" dirty="0">
              <a:solidFill>
                <a:schemeClr val="accent3"/>
              </a:solidFill>
            </a:endParaRPr>
          </a:p>
        </p:txBody>
      </p:sp>
    </p:spTree>
    <p:extLst>
      <p:ext uri="{BB962C8B-B14F-4D97-AF65-F5344CB8AC3E}">
        <p14:creationId xmlns:p14="http://schemas.microsoft.com/office/powerpoint/2010/main" val="371859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5C3B4F-576F-453D-BC9E-F3E566846284}"/>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D059D82-1F58-4900-A927-6D0E966AF41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9B0BB9F2-4231-4287-8B6D-C86E644599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7730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2A6F73-77C1-4761-A6A9-40A13102E103}"/>
              </a:ext>
            </a:extLst>
          </p:cNvPr>
          <p:cNvSpPr>
            <a:spLocks noGrp="1"/>
          </p:cNvSpPr>
          <p:nvPr>
            <p:ph type="title"/>
          </p:nvPr>
        </p:nvSpPr>
        <p:spPr>
          <a:xfrm>
            <a:off x="231909" y="400331"/>
            <a:ext cx="11306175" cy="749298"/>
          </a:xfrm>
        </p:spPr>
        <p:txBody>
          <a:bodyPr/>
          <a:lstStyle/>
          <a:p>
            <a:r>
              <a:rPr lang="es-ES" dirty="0">
                <a:solidFill>
                  <a:schemeClr val="accent1">
                    <a:lumMod val="50000"/>
                  </a:schemeClr>
                </a:solidFill>
                <a:latin typeface="IBM Plex Sans Medium" panose="020B0603050203000203" pitchFamily="34" charset="0"/>
              </a:rPr>
              <a:t>Proyecto completo: alternativas</a:t>
            </a:r>
          </a:p>
        </p:txBody>
      </p:sp>
      <p:pic>
        <p:nvPicPr>
          <p:cNvPr id="4" name="Picture 3">
            <a:extLst>
              <a:ext uri="{FF2B5EF4-FFF2-40B4-BE49-F238E27FC236}">
                <a16:creationId xmlns:a16="http://schemas.microsoft.com/office/drawing/2014/main" id="{1C6EB05D-77E1-4F33-8F26-E7189DE37B80}"/>
              </a:ext>
            </a:extLst>
          </p:cNvPr>
          <p:cNvPicPr>
            <a:picLocks noChangeAspect="1"/>
          </p:cNvPicPr>
          <p:nvPr/>
        </p:nvPicPr>
        <p:blipFill>
          <a:blip r:embed="rId3"/>
          <a:stretch>
            <a:fillRect/>
          </a:stretch>
        </p:blipFill>
        <p:spPr>
          <a:xfrm>
            <a:off x="678222" y="2976936"/>
            <a:ext cx="666750" cy="514350"/>
          </a:xfrm>
          <a:prstGeom prst="rect">
            <a:avLst/>
          </a:prstGeom>
        </p:spPr>
      </p:pic>
      <p:pic>
        <p:nvPicPr>
          <p:cNvPr id="5" name="Picture 4">
            <a:extLst>
              <a:ext uri="{FF2B5EF4-FFF2-40B4-BE49-F238E27FC236}">
                <a16:creationId xmlns:a16="http://schemas.microsoft.com/office/drawing/2014/main" id="{F4C43751-2827-4C9C-BC15-3AA846340419}"/>
              </a:ext>
            </a:extLst>
          </p:cNvPr>
          <p:cNvPicPr>
            <a:picLocks noChangeAspect="1"/>
          </p:cNvPicPr>
          <p:nvPr/>
        </p:nvPicPr>
        <p:blipFill>
          <a:blip r:embed="rId4"/>
          <a:stretch>
            <a:fillRect/>
          </a:stretch>
        </p:blipFill>
        <p:spPr>
          <a:xfrm>
            <a:off x="2652584" y="1556558"/>
            <a:ext cx="2296151" cy="637976"/>
          </a:xfrm>
          <a:prstGeom prst="rect">
            <a:avLst/>
          </a:prstGeom>
        </p:spPr>
      </p:pic>
      <p:pic>
        <p:nvPicPr>
          <p:cNvPr id="6" name="Picture 5">
            <a:extLst>
              <a:ext uri="{FF2B5EF4-FFF2-40B4-BE49-F238E27FC236}">
                <a16:creationId xmlns:a16="http://schemas.microsoft.com/office/drawing/2014/main" id="{69329281-D167-44A3-81E4-4F85E4B01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41384" y="4782496"/>
            <a:ext cx="1062677" cy="451390"/>
          </a:xfrm>
          <a:prstGeom prst="rect">
            <a:avLst/>
          </a:prstGeom>
        </p:spPr>
      </p:pic>
      <p:pic>
        <p:nvPicPr>
          <p:cNvPr id="7" name="Picture 6">
            <a:extLst>
              <a:ext uri="{FF2B5EF4-FFF2-40B4-BE49-F238E27FC236}">
                <a16:creationId xmlns:a16="http://schemas.microsoft.com/office/drawing/2014/main" id="{B6A655C6-29A7-4A17-A85A-AD6FB7292481}"/>
              </a:ext>
            </a:extLst>
          </p:cNvPr>
          <p:cNvPicPr>
            <a:picLocks noChangeAspect="1"/>
          </p:cNvPicPr>
          <p:nvPr/>
        </p:nvPicPr>
        <p:blipFill>
          <a:blip r:embed="rId6"/>
          <a:stretch>
            <a:fillRect/>
          </a:stretch>
        </p:blipFill>
        <p:spPr>
          <a:xfrm>
            <a:off x="5764722" y="4072777"/>
            <a:ext cx="869774" cy="830239"/>
          </a:xfrm>
          <a:prstGeom prst="rect">
            <a:avLst/>
          </a:prstGeom>
        </p:spPr>
      </p:pic>
      <p:pic>
        <p:nvPicPr>
          <p:cNvPr id="8" name="Picture 7">
            <a:extLst>
              <a:ext uri="{FF2B5EF4-FFF2-40B4-BE49-F238E27FC236}">
                <a16:creationId xmlns:a16="http://schemas.microsoft.com/office/drawing/2014/main" id="{C9DEB2A1-7744-4880-9E4C-0C6E24BD0B49}"/>
              </a:ext>
            </a:extLst>
          </p:cNvPr>
          <p:cNvPicPr>
            <a:picLocks noChangeAspect="1"/>
          </p:cNvPicPr>
          <p:nvPr/>
        </p:nvPicPr>
        <p:blipFill>
          <a:blip r:embed="rId7"/>
          <a:stretch>
            <a:fillRect/>
          </a:stretch>
        </p:blipFill>
        <p:spPr>
          <a:xfrm>
            <a:off x="5116128" y="1595463"/>
            <a:ext cx="1778770" cy="1000558"/>
          </a:xfrm>
          <a:prstGeom prst="rect">
            <a:avLst/>
          </a:prstGeom>
        </p:spPr>
      </p:pic>
      <p:sp>
        <p:nvSpPr>
          <p:cNvPr id="9" name="TextBox 8">
            <a:extLst>
              <a:ext uri="{FF2B5EF4-FFF2-40B4-BE49-F238E27FC236}">
                <a16:creationId xmlns:a16="http://schemas.microsoft.com/office/drawing/2014/main" id="{590D905A-ABF9-44DF-B5A8-806EF9E9E384}"/>
              </a:ext>
            </a:extLst>
          </p:cNvPr>
          <p:cNvSpPr txBox="1"/>
          <p:nvPr/>
        </p:nvSpPr>
        <p:spPr>
          <a:xfrm>
            <a:off x="404674" y="3477608"/>
            <a:ext cx="1621517" cy="276999"/>
          </a:xfrm>
          <a:prstGeom prst="rect">
            <a:avLst/>
          </a:prstGeom>
          <a:noFill/>
        </p:spPr>
        <p:txBody>
          <a:bodyPr wrap="square" rtlCol="0">
            <a:spAutoFit/>
          </a:bodyPr>
          <a:lstStyle/>
          <a:p>
            <a:r>
              <a:rPr lang="es-ES" sz="1200" dirty="0">
                <a:latin typeface="IBM Plex Sans Medium" panose="020B0603050203000203" pitchFamily="34" charset="0"/>
              </a:rPr>
              <a:t>Base de datos</a:t>
            </a:r>
          </a:p>
        </p:txBody>
      </p:sp>
      <p:cxnSp>
        <p:nvCxnSpPr>
          <p:cNvPr id="11" name="Straight Arrow Connector 10">
            <a:extLst>
              <a:ext uri="{FF2B5EF4-FFF2-40B4-BE49-F238E27FC236}">
                <a16:creationId xmlns:a16="http://schemas.microsoft.com/office/drawing/2014/main" id="{ADEFD6DA-B488-4ED9-8812-95C5D11A5C8D}"/>
              </a:ext>
            </a:extLst>
          </p:cNvPr>
          <p:cNvCxnSpPr/>
          <p:nvPr/>
        </p:nvCxnSpPr>
        <p:spPr>
          <a:xfrm flipV="1">
            <a:off x="1814286" y="2246794"/>
            <a:ext cx="682171" cy="987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2C22DE-70CA-4C1A-AA72-73ADBC6FAD0C}"/>
              </a:ext>
            </a:extLst>
          </p:cNvPr>
          <p:cNvCxnSpPr>
            <a:cxnSpLocks/>
          </p:cNvCxnSpPr>
          <p:nvPr/>
        </p:nvCxnSpPr>
        <p:spPr>
          <a:xfrm>
            <a:off x="1825124" y="3497432"/>
            <a:ext cx="671333" cy="990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D7E559-9C51-4334-9DC2-EB739732A783}"/>
              </a:ext>
            </a:extLst>
          </p:cNvPr>
          <p:cNvSpPr txBox="1"/>
          <p:nvPr/>
        </p:nvSpPr>
        <p:spPr>
          <a:xfrm>
            <a:off x="5213720" y="4841205"/>
            <a:ext cx="2430435" cy="261610"/>
          </a:xfrm>
          <a:prstGeom prst="rect">
            <a:avLst/>
          </a:prstGeom>
          <a:noFill/>
        </p:spPr>
        <p:txBody>
          <a:bodyPr wrap="square" rtlCol="0">
            <a:spAutoFit/>
          </a:bodyPr>
          <a:lstStyle/>
          <a:p>
            <a:r>
              <a:rPr lang="es-ES" sz="1100" dirty="0">
                <a:latin typeface="IBM Plex Sans Medium" panose="020B0603050203000203" pitchFamily="34" charset="0"/>
              </a:rPr>
              <a:t>Watson Machine </a:t>
            </a:r>
            <a:r>
              <a:rPr lang="es-ES" sz="1100" dirty="0" err="1">
                <a:latin typeface="IBM Plex Sans Medium" panose="020B0603050203000203" pitchFamily="34" charset="0"/>
              </a:rPr>
              <a:t>Learning</a:t>
            </a:r>
            <a:endParaRPr lang="es-ES" sz="1100" dirty="0">
              <a:latin typeface="IBM Plex Sans Medium" panose="020B0603050203000203" pitchFamily="34" charset="0"/>
            </a:endParaRPr>
          </a:p>
        </p:txBody>
      </p:sp>
      <p:pic>
        <p:nvPicPr>
          <p:cNvPr id="16" name="Picture 15">
            <a:extLst>
              <a:ext uri="{FF2B5EF4-FFF2-40B4-BE49-F238E27FC236}">
                <a16:creationId xmlns:a16="http://schemas.microsoft.com/office/drawing/2014/main" id="{BE197073-11DB-4F6C-B6B8-E154FC8017B7}"/>
              </a:ext>
            </a:extLst>
          </p:cNvPr>
          <p:cNvPicPr>
            <a:picLocks noChangeAspect="1"/>
          </p:cNvPicPr>
          <p:nvPr/>
        </p:nvPicPr>
        <p:blipFill>
          <a:blip r:embed="rId8"/>
          <a:stretch>
            <a:fillRect/>
          </a:stretch>
        </p:blipFill>
        <p:spPr>
          <a:xfrm>
            <a:off x="8393412" y="2512938"/>
            <a:ext cx="2677346" cy="1506007"/>
          </a:xfrm>
          <a:prstGeom prst="rect">
            <a:avLst/>
          </a:prstGeom>
        </p:spPr>
      </p:pic>
      <p:cxnSp>
        <p:nvCxnSpPr>
          <p:cNvPr id="18" name="Straight Arrow Connector 17">
            <a:extLst>
              <a:ext uri="{FF2B5EF4-FFF2-40B4-BE49-F238E27FC236}">
                <a16:creationId xmlns:a16="http://schemas.microsoft.com/office/drawing/2014/main" id="{B47A1CCA-50F3-491A-BEA2-5DB37BA8778D}"/>
              </a:ext>
            </a:extLst>
          </p:cNvPr>
          <p:cNvCxnSpPr>
            <a:cxnSpLocks/>
          </p:cNvCxnSpPr>
          <p:nvPr/>
        </p:nvCxnSpPr>
        <p:spPr>
          <a:xfrm>
            <a:off x="5213720" y="4520256"/>
            <a:ext cx="5510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72121BC2-5F62-472E-ADDA-6FF7E9E5AC49}"/>
              </a:ext>
            </a:extLst>
          </p:cNvPr>
          <p:cNvCxnSpPr/>
          <p:nvPr/>
        </p:nvCxnSpPr>
        <p:spPr>
          <a:xfrm>
            <a:off x="7186955" y="1966376"/>
            <a:ext cx="914400" cy="596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E7E106D-201D-4F00-9593-913EA6F32D59}"/>
              </a:ext>
            </a:extLst>
          </p:cNvPr>
          <p:cNvCxnSpPr>
            <a:cxnSpLocks/>
          </p:cNvCxnSpPr>
          <p:nvPr/>
        </p:nvCxnSpPr>
        <p:spPr>
          <a:xfrm flipV="1">
            <a:off x="7402617" y="3770538"/>
            <a:ext cx="783440" cy="74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9D87AB1-C636-4E24-A48A-9A490FAF5318}"/>
              </a:ext>
            </a:extLst>
          </p:cNvPr>
          <p:cNvSpPr txBox="1"/>
          <p:nvPr/>
        </p:nvSpPr>
        <p:spPr>
          <a:xfrm>
            <a:off x="7208018" y="1672345"/>
            <a:ext cx="1536131"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6" name="TextBox 25">
            <a:extLst>
              <a:ext uri="{FF2B5EF4-FFF2-40B4-BE49-F238E27FC236}">
                <a16:creationId xmlns:a16="http://schemas.microsoft.com/office/drawing/2014/main" id="{62DE4D7F-B13D-4011-87F0-345D36CA941A}"/>
              </a:ext>
            </a:extLst>
          </p:cNvPr>
          <p:cNvSpPr txBox="1"/>
          <p:nvPr/>
        </p:nvSpPr>
        <p:spPr>
          <a:xfrm>
            <a:off x="7521985" y="4455403"/>
            <a:ext cx="1328143" cy="369332"/>
          </a:xfrm>
          <a:prstGeom prst="rect">
            <a:avLst/>
          </a:prstGeom>
          <a:noFill/>
        </p:spPr>
        <p:txBody>
          <a:bodyPr wrap="square" rtlCol="0">
            <a:spAutoFit/>
          </a:bodyPr>
          <a:lstStyle/>
          <a:p>
            <a:r>
              <a:rPr lang="es-ES" dirty="0" err="1">
                <a:latin typeface="IBM Plex Sans Medium" panose="020B0603050203000203" pitchFamily="34" charset="0"/>
              </a:rPr>
              <a:t>Rest</a:t>
            </a:r>
            <a:r>
              <a:rPr lang="es-ES" dirty="0">
                <a:latin typeface="IBM Plex Sans Medium" panose="020B0603050203000203" pitchFamily="34" charset="0"/>
              </a:rPr>
              <a:t> API </a:t>
            </a:r>
          </a:p>
        </p:txBody>
      </p:sp>
      <p:sp>
        <p:nvSpPr>
          <p:cNvPr id="27" name="TextBox 26">
            <a:extLst>
              <a:ext uri="{FF2B5EF4-FFF2-40B4-BE49-F238E27FC236}">
                <a16:creationId xmlns:a16="http://schemas.microsoft.com/office/drawing/2014/main" id="{F0D83BCE-4D75-4648-805B-FCEDA3720BF9}"/>
              </a:ext>
            </a:extLst>
          </p:cNvPr>
          <p:cNvSpPr txBox="1"/>
          <p:nvPr/>
        </p:nvSpPr>
        <p:spPr>
          <a:xfrm>
            <a:off x="2627149" y="1102622"/>
            <a:ext cx="4976524" cy="307777"/>
          </a:xfrm>
          <a:prstGeom prst="rect">
            <a:avLst/>
          </a:prstGeom>
          <a:noFill/>
        </p:spPr>
        <p:txBody>
          <a:bodyPr wrap="square" rtlCol="0">
            <a:spAutoFit/>
          </a:bodyPr>
          <a:lstStyle/>
          <a:p>
            <a:r>
              <a:rPr lang="es-ES" sz="1400" dirty="0">
                <a:latin typeface="IBM Plex Sans Medium" panose="020B0603050203000203" pitchFamily="34" charset="0"/>
              </a:rPr>
              <a:t>Modelización completa y despliegue Online en DSX</a:t>
            </a:r>
          </a:p>
        </p:txBody>
      </p:sp>
      <p:sp>
        <p:nvSpPr>
          <p:cNvPr id="28" name="TextBox 27">
            <a:extLst>
              <a:ext uri="{FF2B5EF4-FFF2-40B4-BE49-F238E27FC236}">
                <a16:creationId xmlns:a16="http://schemas.microsoft.com/office/drawing/2014/main" id="{7A77A756-6FC9-45E6-A0AD-15161ADE57A7}"/>
              </a:ext>
            </a:extLst>
          </p:cNvPr>
          <p:cNvSpPr txBox="1"/>
          <p:nvPr/>
        </p:nvSpPr>
        <p:spPr>
          <a:xfrm>
            <a:off x="5362719" y="5443116"/>
            <a:ext cx="2738636" cy="307777"/>
          </a:xfrm>
          <a:prstGeom prst="rect">
            <a:avLst/>
          </a:prstGeom>
          <a:noFill/>
        </p:spPr>
        <p:txBody>
          <a:bodyPr wrap="square" rtlCol="0">
            <a:spAutoFit/>
          </a:bodyPr>
          <a:lstStyle/>
          <a:p>
            <a:r>
              <a:rPr lang="es-ES" sz="1400" dirty="0">
                <a:latin typeface="IBM Plex Sans Medium" panose="020B0603050203000203" pitchFamily="34" charset="0"/>
              </a:rPr>
              <a:t>Despliegue Con WML </a:t>
            </a:r>
          </a:p>
        </p:txBody>
      </p:sp>
      <p:sp>
        <p:nvSpPr>
          <p:cNvPr id="29" name="TextBox 28">
            <a:extLst>
              <a:ext uri="{FF2B5EF4-FFF2-40B4-BE49-F238E27FC236}">
                <a16:creationId xmlns:a16="http://schemas.microsoft.com/office/drawing/2014/main" id="{AAAA2B87-FA6D-4EF0-99DF-825ACF4F5A31}"/>
              </a:ext>
            </a:extLst>
          </p:cNvPr>
          <p:cNvSpPr txBox="1"/>
          <p:nvPr/>
        </p:nvSpPr>
        <p:spPr>
          <a:xfrm>
            <a:off x="2516992" y="5362009"/>
            <a:ext cx="2612594" cy="523220"/>
          </a:xfrm>
          <a:prstGeom prst="rect">
            <a:avLst/>
          </a:prstGeom>
          <a:noFill/>
        </p:spPr>
        <p:txBody>
          <a:bodyPr wrap="square" rtlCol="0">
            <a:spAutoFit/>
          </a:bodyPr>
          <a:lstStyle/>
          <a:p>
            <a:r>
              <a:rPr lang="es-ES" sz="1400" dirty="0">
                <a:latin typeface="IBM Plex Sans Medium" panose="020B0603050203000203" pitchFamily="34" charset="0"/>
              </a:rPr>
              <a:t>Modelización completa con WDP y DSX </a:t>
            </a:r>
            <a:r>
              <a:rPr lang="es-ES" sz="1400" dirty="0" err="1">
                <a:latin typeface="IBM Plex Sans Medium" panose="020B0603050203000203" pitchFamily="34" charset="0"/>
              </a:rPr>
              <a:t>cloud</a:t>
            </a:r>
            <a:endParaRPr lang="es-ES" sz="1400" dirty="0">
              <a:latin typeface="IBM Plex Sans Medium" panose="020B0603050203000203" pitchFamily="34" charset="0"/>
            </a:endParaRPr>
          </a:p>
        </p:txBody>
      </p:sp>
      <p:sp>
        <p:nvSpPr>
          <p:cNvPr id="30" name="TextBox 29">
            <a:extLst>
              <a:ext uri="{FF2B5EF4-FFF2-40B4-BE49-F238E27FC236}">
                <a16:creationId xmlns:a16="http://schemas.microsoft.com/office/drawing/2014/main" id="{52B48315-6763-41F9-A8E0-F54E6064F0AE}"/>
              </a:ext>
            </a:extLst>
          </p:cNvPr>
          <p:cNvSpPr txBox="1"/>
          <p:nvPr/>
        </p:nvSpPr>
        <p:spPr>
          <a:xfrm>
            <a:off x="8384840" y="2144341"/>
            <a:ext cx="3455173" cy="338554"/>
          </a:xfrm>
          <a:prstGeom prst="rect">
            <a:avLst/>
          </a:prstGeom>
          <a:noFill/>
        </p:spPr>
        <p:txBody>
          <a:bodyPr wrap="square" rtlCol="0">
            <a:spAutoFit/>
          </a:bodyPr>
          <a:lstStyle/>
          <a:p>
            <a:r>
              <a:rPr lang="es-ES" sz="1600" b="1" dirty="0">
                <a:solidFill>
                  <a:schemeClr val="accent1">
                    <a:lumMod val="50000"/>
                  </a:schemeClr>
                </a:solidFill>
                <a:latin typeface="IBM Plex Sans Medium" panose="020B0603050203000203" pitchFamily="34" charset="0"/>
              </a:rPr>
              <a:t>Aplicación de usuario final</a:t>
            </a:r>
          </a:p>
        </p:txBody>
      </p:sp>
      <p:pic>
        <p:nvPicPr>
          <p:cNvPr id="33" name="Picture 32">
            <a:extLst>
              <a:ext uri="{FF2B5EF4-FFF2-40B4-BE49-F238E27FC236}">
                <a16:creationId xmlns:a16="http://schemas.microsoft.com/office/drawing/2014/main" id="{7E756314-8075-45A6-B997-C7862DA4AD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06148" y="3916431"/>
            <a:ext cx="1279310" cy="719612"/>
          </a:xfrm>
          <a:prstGeom prst="rect">
            <a:avLst/>
          </a:prstGeom>
        </p:spPr>
      </p:pic>
    </p:spTree>
    <p:extLst>
      <p:ext uri="{BB962C8B-B14F-4D97-AF65-F5344CB8AC3E}">
        <p14:creationId xmlns:p14="http://schemas.microsoft.com/office/powerpoint/2010/main" val="376884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 dirty="0">
                <a:latin typeface="IBM Plex Sans Medium" panose="020B0603050203000203" pitchFamily="34" charset="0"/>
              </a:rPr>
              <a:t>Demostración</a:t>
            </a:r>
          </a:p>
        </p:txBody>
      </p:sp>
      <p:sp>
        <p:nvSpPr>
          <p:cNvPr id="3" name="Subtitle 2"/>
          <p:cNvSpPr>
            <a:spLocks noGrp="1"/>
          </p:cNvSpPr>
          <p:nvPr>
            <p:ph type="subTitle" idx="1"/>
          </p:nvPr>
        </p:nvSpPr>
        <p:spPr/>
        <p:txBody>
          <a:bodyPr/>
          <a:lstStyle/>
          <a:p>
            <a:endParaRPr lang="es-ES" dirty="0"/>
          </a:p>
        </p:txBody>
      </p:sp>
    </p:spTree>
    <p:extLst>
      <p:ext uri="{BB962C8B-B14F-4D97-AF65-F5344CB8AC3E}">
        <p14:creationId xmlns:p14="http://schemas.microsoft.com/office/powerpoint/2010/main" val="442799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077F54-3A1B-4A87-867D-FDD03CCB8B8D}"/>
              </a:ext>
            </a:extLst>
          </p:cNvPr>
          <p:cNvSpPr>
            <a:spLocks noGrp="1"/>
          </p:cNvSpPr>
          <p:nvPr>
            <p:ph idx="1"/>
          </p:nvPr>
        </p:nvSpPr>
        <p:spPr>
          <a:xfrm>
            <a:off x="352426" y="1279238"/>
            <a:ext cx="11306175" cy="4897726"/>
          </a:xfrm>
        </p:spPr>
        <p:txBody>
          <a:bodyPr/>
          <a:lstStyle/>
          <a:p>
            <a:pPr marL="0" indent="0">
              <a:lnSpc>
                <a:spcPct val="200000"/>
              </a:lnSpc>
              <a:buNone/>
            </a:pPr>
            <a:r>
              <a:rPr lang="es-ES" sz="2400" dirty="0">
                <a:latin typeface="IBM Plex Sans Medium" panose="020B0603050203000203" pitchFamily="34" charset="0"/>
              </a:rPr>
              <a:t>Entra en el enlace de </a:t>
            </a:r>
            <a:r>
              <a:rPr lang="es-ES" sz="2400" dirty="0" err="1">
                <a:latin typeface="IBM Plex Sans Medium" panose="020B0603050203000203" pitchFamily="34" charset="0"/>
              </a:rPr>
              <a:t>github</a:t>
            </a:r>
            <a:r>
              <a:rPr lang="es-ES" sz="2400" dirty="0">
                <a:latin typeface="IBM Plex Sans Medium" panose="020B0603050203000203" pitchFamily="34" charset="0"/>
              </a:rPr>
              <a:t>, y descarga el repositorio en tu PC. Sigue el PDF: </a:t>
            </a:r>
          </a:p>
          <a:p>
            <a:pPr marL="0" indent="0">
              <a:lnSpc>
                <a:spcPct val="200000"/>
              </a:lnSpc>
              <a:buNone/>
            </a:pPr>
            <a:r>
              <a:rPr lang="es-ES" sz="2400" dirty="0">
                <a:latin typeface="IBM Plex Sans Medium" panose="020B0603050203000203" pitchFamily="34" charset="0"/>
              </a:rPr>
              <a:t>IBM Watson Studio.pdf</a:t>
            </a:r>
          </a:p>
          <a:p>
            <a:pPr marL="0" indent="0">
              <a:lnSpc>
                <a:spcPct val="200000"/>
              </a:lnSpc>
              <a:buNone/>
            </a:pPr>
            <a:endParaRPr lang="es-ES" sz="2400" dirty="0">
              <a:latin typeface="IBM Plex Sans Medium" panose="020B0603050203000203" pitchFamily="34" charset="0"/>
            </a:endParaRPr>
          </a:p>
          <a:p>
            <a:pPr marL="0" indent="0">
              <a:lnSpc>
                <a:spcPct val="200000"/>
              </a:lnSpc>
              <a:buNone/>
            </a:pPr>
            <a:r>
              <a:rPr lang="es-ES" sz="2400" dirty="0">
                <a:latin typeface="IBM Plex Sans Medium" panose="020B0603050203000203" pitchFamily="34" charset="0"/>
                <a:hlinkClick r:id="rId2"/>
              </a:rPr>
              <a:t>https://github.com/CandelaRetolaza/IBM-Watson-Studio</a:t>
            </a:r>
            <a:endParaRPr lang="es-ES" sz="2400" dirty="0">
              <a:latin typeface="IBM Plex Sans Medium" panose="020B0603050203000203" pitchFamily="34" charset="0"/>
            </a:endParaRPr>
          </a:p>
          <a:p>
            <a:pPr marL="0" indent="0">
              <a:lnSpc>
                <a:spcPct val="200000"/>
              </a:lnSpc>
              <a:buNone/>
            </a:pPr>
            <a:endParaRPr lang="es-ES" dirty="0"/>
          </a:p>
        </p:txBody>
      </p:sp>
      <p:sp>
        <p:nvSpPr>
          <p:cNvPr id="3" name="Title 2">
            <a:extLst>
              <a:ext uri="{FF2B5EF4-FFF2-40B4-BE49-F238E27FC236}">
                <a16:creationId xmlns:a16="http://schemas.microsoft.com/office/drawing/2014/main" id="{814D9DCE-AE84-4529-BC98-C84043FD75A1}"/>
              </a:ext>
            </a:extLst>
          </p:cNvPr>
          <p:cNvSpPr>
            <a:spLocks noGrp="1"/>
          </p:cNvSpPr>
          <p:nvPr>
            <p:ph type="title"/>
          </p:nvPr>
        </p:nvSpPr>
        <p:spPr/>
        <p:txBody>
          <a:bodyPr>
            <a:normAutofit/>
          </a:bodyPr>
          <a:lstStyle/>
          <a:p>
            <a:r>
              <a:rPr lang="es-ES" sz="3200" dirty="0">
                <a:latin typeface="IBM Plex Sans Medium" panose="020B0603050203000203" pitchFamily="34" charset="0"/>
              </a:rPr>
              <a:t>Comenzamos…</a:t>
            </a:r>
          </a:p>
        </p:txBody>
      </p:sp>
    </p:spTree>
    <p:extLst>
      <p:ext uri="{BB962C8B-B14F-4D97-AF65-F5344CB8AC3E}">
        <p14:creationId xmlns:p14="http://schemas.microsoft.com/office/powerpoint/2010/main" val="86730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04287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89178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99C72-9936-4B32-8007-5A9C1DA5E765}"/>
              </a:ext>
            </a:extLst>
          </p:cNvPr>
          <p:cNvSpPr>
            <a:spLocks noGrp="1"/>
          </p:cNvSpPr>
          <p:nvPr>
            <p:ph idx="1"/>
          </p:nvPr>
        </p:nvSpPr>
        <p:spPr>
          <a:xfrm>
            <a:off x="436508" y="1279237"/>
            <a:ext cx="11306175" cy="4786313"/>
          </a:xfrm>
        </p:spPr>
        <p:txBody>
          <a:bodyPr>
            <a:normAutofit/>
          </a:bodyPr>
          <a:lstStyle/>
          <a:p>
            <a:pPr marL="0" indent="0">
              <a:buNone/>
            </a:pPr>
            <a:r>
              <a:rPr lang="es-ES" sz="2000" dirty="0">
                <a:latin typeface="IBM Plex Sans Medium" panose="020B0603050203000203" pitchFamily="34" charset="0"/>
              </a:rPr>
              <a:t>	</a:t>
            </a: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Modeliza con proyectos en Watson Studio:</a:t>
            </a:r>
          </a:p>
          <a:p>
            <a:pPr>
              <a:buFont typeface="Courier New" panose="02070309020205020404" pitchFamily="49" charset="0"/>
              <a:buChar char="o"/>
            </a:pPr>
            <a:endParaRPr lang="es-ES" sz="2000" dirty="0">
              <a:latin typeface="IBM Plex Sans Medium" panose="020B0603050203000203" pitchFamily="34" charset="0"/>
            </a:endParaRPr>
          </a:p>
          <a:p>
            <a:pPr marL="685165" lvl="3" indent="0">
              <a:buNone/>
            </a:pPr>
            <a:r>
              <a:rPr lang="pt-BR" sz="2000" dirty="0">
                <a:latin typeface="IBM Plex Sans Medium" panose="020B0603050203000203" pitchFamily="34" charset="0"/>
              </a:rPr>
              <a:t>1. Modelos automáticos o semiautomáticos predictivos. </a:t>
            </a:r>
          </a:p>
          <a:p>
            <a:pPr marL="685165" lvl="3" indent="0">
              <a:buNone/>
            </a:pPr>
            <a:r>
              <a:rPr lang="es-ES" sz="2000" dirty="0">
                <a:latin typeface="IBM Plex Sans Medium" panose="020B0603050203000203" pitchFamily="34" charset="0"/>
              </a:rPr>
              <a:t>2. Crea </a:t>
            </a:r>
            <a:r>
              <a:rPr lang="es-ES" sz="2000" dirty="0" err="1">
                <a:latin typeface="IBM Plex Sans Medium" panose="020B0603050203000203" pitchFamily="34" charset="0"/>
              </a:rPr>
              <a:t>flows</a:t>
            </a:r>
            <a:r>
              <a:rPr lang="es-ES" sz="2000" dirty="0">
                <a:latin typeface="IBM Plex Sans Medium" panose="020B0603050203000203" pitchFamily="34" charset="0"/>
              </a:rPr>
              <a:t> de SPSS Modeler para hacer analítica predictiva.</a:t>
            </a:r>
          </a:p>
          <a:p>
            <a:pPr marL="685165" lvl="3" indent="0">
              <a:buNone/>
            </a:pPr>
            <a:r>
              <a:rPr lang="es-ES" sz="2000" dirty="0">
                <a:latin typeface="IBM Plex Sans Medium" panose="020B0603050203000203" pitchFamily="34" charset="0"/>
              </a:rPr>
              <a:t>3. Notebooks </a:t>
            </a:r>
            <a:r>
              <a:rPr lang="es-ES" sz="2000" dirty="0" err="1">
                <a:latin typeface="IBM Plex Sans Medium" panose="020B0603050203000203" pitchFamily="34" charset="0"/>
              </a:rPr>
              <a:t>Jupiter</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4. </a:t>
            </a:r>
            <a:r>
              <a:rPr lang="es-ES" sz="2000" dirty="0" err="1">
                <a:latin typeface="IBM Plex Sans Medium" panose="020B0603050203000203" pitchFamily="34" charset="0"/>
              </a:rPr>
              <a:t>Rstudio</a:t>
            </a:r>
            <a:r>
              <a:rPr lang="es-ES" sz="2000" dirty="0">
                <a:latin typeface="IBM Plex Sans Medium" panose="020B0603050203000203" pitchFamily="34" charset="0"/>
              </a:rPr>
              <a:t>.</a:t>
            </a:r>
          </a:p>
          <a:p>
            <a:pPr marL="685165" lvl="3" indent="0">
              <a:buNone/>
            </a:pPr>
            <a:r>
              <a:rPr lang="es-ES" sz="2000" dirty="0">
                <a:latin typeface="IBM Plex Sans Medium" panose="020B0603050203000203" pitchFamily="34" charset="0"/>
              </a:rPr>
              <a:t>5. Deep </a:t>
            </a:r>
            <a:r>
              <a:rPr lang="es-ES" sz="2000" dirty="0" err="1">
                <a:latin typeface="IBM Plex Sans Medium" panose="020B0603050203000203" pitchFamily="34" charset="0"/>
              </a:rPr>
              <a:t>Learning</a:t>
            </a:r>
            <a:r>
              <a:rPr lang="es-ES" sz="2000" dirty="0">
                <a:latin typeface="IBM Plex Sans Medium" panose="020B0603050203000203" pitchFamily="34" charset="0"/>
              </a:rPr>
              <a:t>.</a:t>
            </a:r>
          </a:p>
          <a:p>
            <a:pPr marL="0" indent="0">
              <a:buNone/>
            </a:pPr>
            <a:endParaRPr lang="es-ES" sz="2000" dirty="0">
              <a:latin typeface="IBM Plex Sans Medium" panose="020B0603050203000203" pitchFamily="34" charset="0"/>
            </a:endParaRPr>
          </a:p>
          <a:p>
            <a:pPr marL="0" indent="0">
              <a:buNone/>
            </a:pPr>
            <a:r>
              <a:rPr lang="es-ES" sz="2000" dirty="0">
                <a:latin typeface="IBM Plex Sans Medium" panose="020B0603050203000203" pitchFamily="34" charset="0"/>
              </a:rPr>
              <a:t>	</a:t>
            </a:r>
          </a:p>
          <a:p>
            <a:pPr>
              <a:buFont typeface="Courier New" panose="02070309020205020404" pitchFamily="49" charset="0"/>
              <a:buChar char="o"/>
            </a:pPr>
            <a:r>
              <a:rPr lang="es-ES" sz="2000" dirty="0">
                <a:latin typeface="IBM Plex Sans Medium" panose="020B0603050203000203" pitchFamily="34" charset="0"/>
              </a:rPr>
              <a:t>Puesta en producción con Watson Studio.</a:t>
            </a:r>
          </a:p>
          <a:p>
            <a:endParaRPr lang="es-ES" dirty="0"/>
          </a:p>
        </p:txBody>
      </p:sp>
      <p:sp>
        <p:nvSpPr>
          <p:cNvPr id="3" name="Title 2">
            <a:extLst>
              <a:ext uri="{FF2B5EF4-FFF2-40B4-BE49-F238E27FC236}">
                <a16:creationId xmlns:a16="http://schemas.microsoft.com/office/drawing/2014/main" id="{9AD61CFD-4CF7-4C86-B828-47A7ACC18F78}"/>
              </a:ext>
            </a:extLst>
          </p:cNvPr>
          <p:cNvSpPr>
            <a:spLocks noGrp="1"/>
          </p:cNvSpPr>
          <p:nvPr>
            <p:ph type="title"/>
          </p:nvPr>
        </p:nvSpPr>
        <p:spPr/>
        <p:txBody>
          <a:bodyPr>
            <a:normAutofit/>
          </a:bodyPr>
          <a:lstStyle/>
          <a:p>
            <a:r>
              <a:rPr lang="es-ES" sz="2800" dirty="0">
                <a:solidFill>
                  <a:schemeClr val="accent1">
                    <a:lumMod val="50000"/>
                  </a:schemeClr>
                </a:solidFill>
                <a:latin typeface="IBM Plex Sans Medium" panose="020B0603050203000203" pitchFamily="34" charset="0"/>
              </a:rPr>
              <a:t>Demostración</a:t>
            </a:r>
            <a:endParaRPr lang="es-ES" sz="2400" dirty="0"/>
          </a:p>
        </p:txBody>
      </p:sp>
    </p:spTree>
    <p:extLst>
      <p:ext uri="{BB962C8B-B14F-4D97-AF65-F5344CB8AC3E}">
        <p14:creationId xmlns:p14="http://schemas.microsoft.com/office/powerpoint/2010/main" val="3839653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91271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5133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39905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s-ES"/>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5226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22D2-426D-4886-9548-4D732D782B6F}"/>
              </a:ext>
            </a:extLst>
          </p:cNvPr>
          <p:cNvSpPr>
            <a:spLocks noGrp="1"/>
          </p:cNvSpPr>
          <p:nvPr>
            <p:ph type="ctrTitle"/>
          </p:nvPr>
        </p:nvSpPr>
        <p:spPr/>
        <p:txBody>
          <a:bodyPr/>
          <a:lstStyle/>
          <a:p>
            <a:r>
              <a:rPr lang="es-ES" dirty="0">
                <a:latin typeface="IBM Plex Sans Medium" panose="020B0603050203000203" pitchFamily="34" charset="0"/>
              </a:rPr>
              <a:t>LOGIN/SING IN</a:t>
            </a:r>
          </a:p>
        </p:txBody>
      </p:sp>
      <p:sp>
        <p:nvSpPr>
          <p:cNvPr id="3" name="Subtitle 2">
            <a:extLst>
              <a:ext uri="{FF2B5EF4-FFF2-40B4-BE49-F238E27FC236}">
                <a16:creationId xmlns:a16="http://schemas.microsoft.com/office/drawing/2014/main" id="{A8747A68-4CCD-4BE1-A778-E37C33189D81}"/>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1583512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79E29C-0466-4B55-A6B6-0D1677E672A3}"/>
              </a:ext>
            </a:extLst>
          </p:cNvPr>
          <p:cNvSpPr>
            <a:spLocks noGrp="1"/>
          </p:cNvSpPr>
          <p:nvPr>
            <p:ph type="sldNum" sz="quarter" idx="12"/>
          </p:nvPr>
        </p:nvSpPr>
        <p:spPr/>
        <p:txBody>
          <a:bodyPr/>
          <a:lstStyle/>
          <a:p>
            <a:fld id="{50AB5153-82B3-4545-B913-D866EEAF3866}" type="slidenum">
              <a:rPr lang="en-US" smtClean="0"/>
              <a:t>35</a:t>
            </a:fld>
            <a:endParaRPr lang="en-US"/>
          </a:p>
        </p:txBody>
      </p:sp>
      <p:pic>
        <p:nvPicPr>
          <p:cNvPr id="4" name="Snagit_PPT18D7">
            <a:extLst>
              <a:ext uri="{FF2B5EF4-FFF2-40B4-BE49-F238E27FC236}">
                <a16:creationId xmlns:a16="http://schemas.microsoft.com/office/drawing/2014/main" id="{BA8B5761-D758-46A3-B3D4-1D00DD45B173}"/>
              </a:ext>
            </a:extLst>
          </p:cNvPr>
          <p:cNvPicPr>
            <a:picLocks noChangeAspect="1"/>
          </p:cNvPicPr>
          <p:nvPr/>
        </p:nvPicPr>
        <p:blipFill>
          <a:blip r:embed="rId2"/>
          <a:stretch>
            <a:fillRect/>
          </a:stretch>
        </p:blipFill>
        <p:spPr>
          <a:xfrm>
            <a:off x="1561" y="0"/>
            <a:ext cx="12188878" cy="6858000"/>
          </a:xfrm>
          <a:prstGeom prst="rect">
            <a:avLst/>
          </a:prstGeom>
        </p:spPr>
      </p:pic>
      <p:cxnSp>
        <p:nvCxnSpPr>
          <p:cNvPr id="7" name="Straight Arrow Connector 6">
            <a:extLst>
              <a:ext uri="{FF2B5EF4-FFF2-40B4-BE49-F238E27FC236}">
                <a16:creationId xmlns:a16="http://schemas.microsoft.com/office/drawing/2014/main" id="{AD1F7DF0-CA36-4B00-A67A-9F5EAE718B32}"/>
              </a:ext>
            </a:extLst>
          </p:cNvPr>
          <p:cNvCxnSpPr>
            <a:cxnSpLocks/>
          </p:cNvCxnSpPr>
          <p:nvPr/>
        </p:nvCxnSpPr>
        <p:spPr>
          <a:xfrm flipV="1">
            <a:off x="9896475" y="266700"/>
            <a:ext cx="1600200" cy="1495426"/>
          </a:xfrm>
          <a:prstGeom prst="straightConnector1">
            <a:avLst/>
          </a:prstGeom>
          <a:ln w="187325">
            <a:solidFill>
              <a:schemeClr val="accent6">
                <a:alpha val="46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578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C24825-338B-4A24-B8CD-76285DBF4075}"/>
              </a:ext>
            </a:extLst>
          </p:cNvPr>
          <p:cNvSpPr>
            <a:spLocks noGrp="1"/>
          </p:cNvSpPr>
          <p:nvPr>
            <p:ph type="sldNum" sz="quarter" idx="12"/>
          </p:nvPr>
        </p:nvSpPr>
        <p:spPr/>
        <p:txBody>
          <a:bodyPr/>
          <a:lstStyle/>
          <a:p>
            <a:fld id="{50AB5153-82B3-4545-B913-D866EEAF3866}" type="slidenum">
              <a:rPr lang="en-US" smtClean="0"/>
              <a:t>36</a:t>
            </a:fld>
            <a:endParaRPr lang="en-US"/>
          </a:p>
        </p:txBody>
      </p:sp>
      <p:pic>
        <p:nvPicPr>
          <p:cNvPr id="5" name="Picture 4">
            <a:extLst>
              <a:ext uri="{FF2B5EF4-FFF2-40B4-BE49-F238E27FC236}">
                <a16:creationId xmlns:a16="http://schemas.microsoft.com/office/drawing/2014/main" id="{18F5D2FA-2271-4203-AA74-E6DC7012145F}"/>
              </a:ext>
            </a:extLst>
          </p:cNvPr>
          <p:cNvPicPr>
            <a:picLocks noChangeAspect="1"/>
          </p:cNvPicPr>
          <p:nvPr/>
        </p:nvPicPr>
        <p:blipFill>
          <a:blip r:embed="rId2"/>
          <a:stretch>
            <a:fillRect/>
          </a:stretch>
        </p:blipFill>
        <p:spPr>
          <a:xfrm>
            <a:off x="1561" y="0"/>
            <a:ext cx="12188878" cy="6858000"/>
          </a:xfrm>
          <a:prstGeom prst="rect">
            <a:avLst/>
          </a:prstGeom>
        </p:spPr>
      </p:pic>
    </p:spTree>
    <p:extLst>
      <p:ext uri="{BB962C8B-B14F-4D97-AF65-F5344CB8AC3E}">
        <p14:creationId xmlns:p14="http://schemas.microsoft.com/office/powerpoint/2010/main" val="2255336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3CBDE9-4053-4A06-AA80-436950A8C62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E8CB97E9-EC04-40B7-908F-533F99815219}"/>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B1B7B6-A635-43C5-B440-64F6727AE5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978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A9DEC6-7C4D-4BF3-AFB1-326347EEC8B8}"/>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7AD5E1E0-5BF6-4E0B-828A-018A4E2AE1B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A98F244-4412-474B-B33F-D94E696AF6EE}"/>
              </a:ext>
            </a:extLst>
          </p:cNvPr>
          <p:cNvPicPr>
            <a:picLocks noChangeAspect="1"/>
          </p:cNvPicPr>
          <p:nvPr/>
        </p:nvPicPr>
        <p:blipFill>
          <a:blip r:embed="rId2"/>
          <a:stretch>
            <a:fillRect/>
          </a:stretch>
        </p:blipFill>
        <p:spPr>
          <a:xfrm>
            <a:off x="0" y="0"/>
            <a:ext cx="12192000" cy="6858000"/>
          </a:xfrm>
          <a:prstGeom prst="rect">
            <a:avLst/>
          </a:prstGeom>
        </p:spPr>
      </p:pic>
      <p:cxnSp>
        <p:nvCxnSpPr>
          <p:cNvPr id="6" name="Straight Arrow Connector 5">
            <a:extLst>
              <a:ext uri="{FF2B5EF4-FFF2-40B4-BE49-F238E27FC236}">
                <a16:creationId xmlns:a16="http://schemas.microsoft.com/office/drawing/2014/main" id="{BDB764D2-C3B7-4F5E-A99D-EC78333B175E}"/>
              </a:ext>
            </a:extLst>
          </p:cNvPr>
          <p:cNvCxnSpPr>
            <a:cxnSpLocks/>
          </p:cNvCxnSpPr>
          <p:nvPr/>
        </p:nvCxnSpPr>
        <p:spPr>
          <a:xfrm flipV="1">
            <a:off x="4028661" y="2226364"/>
            <a:ext cx="108001" cy="49033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92764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63A20B-A627-4C0B-8007-19CFFBDEA04E}"/>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EFC9D56-EA9C-4414-9528-ABC92280DFA0}"/>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D7BD534-1E9F-4507-9E82-971AC5867D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248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32BCD6-5E60-482E-B1C7-2BB3488007CF}"/>
              </a:ext>
            </a:extLst>
          </p:cNvPr>
          <p:cNvSpPr>
            <a:spLocks noGrp="1"/>
          </p:cNvSpPr>
          <p:nvPr>
            <p:ph type="title"/>
          </p:nvPr>
        </p:nvSpPr>
        <p:spPr/>
        <p:txBody>
          <a:bodyPr/>
          <a:lstStyle/>
          <a:p>
            <a:endParaRPr lang="es-ES"/>
          </a:p>
        </p:txBody>
      </p:sp>
      <p:pic>
        <p:nvPicPr>
          <p:cNvPr id="9" name="Content Placeholder 8">
            <a:extLst>
              <a:ext uri="{FF2B5EF4-FFF2-40B4-BE49-F238E27FC236}">
                <a16:creationId xmlns:a16="http://schemas.microsoft.com/office/drawing/2014/main" id="{C05F1430-2DEB-473A-AE87-53912B5C187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 r="266" b="-1"/>
          <a:stretch/>
        </p:blipFill>
        <p:spPr>
          <a:xfrm>
            <a:off x="0" y="0"/>
            <a:ext cx="12192000" cy="6858000"/>
          </a:xfrm>
        </p:spPr>
      </p:pic>
      <p:sp>
        <p:nvSpPr>
          <p:cNvPr id="2" name="Rectangle 1">
            <a:extLst>
              <a:ext uri="{FF2B5EF4-FFF2-40B4-BE49-F238E27FC236}">
                <a16:creationId xmlns:a16="http://schemas.microsoft.com/office/drawing/2014/main" id="{CA7FDBFE-FB3B-45EE-B31C-1E215C819577}"/>
              </a:ext>
            </a:extLst>
          </p:cNvPr>
          <p:cNvSpPr/>
          <p:nvPr/>
        </p:nvSpPr>
        <p:spPr>
          <a:xfrm>
            <a:off x="352424" y="2644170"/>
            <a:ext cx="11306175" cy="1938992"/>
          </a:xfrm>
          <a:prstGeom prst="rect">
            <a:avLst/>
          </a:prstGeom>
        </p:spPr>
        <p:txBody>
          <a:bodyPr wrap="square">
            <a:spAutoFit/>
          </a:bodyPr>
          <a:lstStyle/>
          <a:p>
            <a:pPr algn="just"/>
            <a:r>
              <a:rPr lang="es-ES" sz="2400" b="1" dirty="0">
                <a:solidFill>
                  <a:schemeClr val="bg1"/>
                </a:solidFill>
                <a:latin typeface="IBM Plex Sans Medium" panose="020B0603050203000203" pitchFamily="34" charset="0"/>
              </a:rPr>
              <a:t>IBM Watson Studio es un entorno que reúne todo lo que necesita un Data </a:t>
            </a:r>
            <a:r>
              <a:rPr lang="es-ES" sz="2400" b="1" dirty="0" err="1">
                <a:solidFill>
                  <a:schemeClr val="bg1"/>
                </a:solidFill>
                <a:latin typeface="IBM Plex Sans Medium" panose="020B0603050203000203" pitchFamily="34" charset="0"/>
              </a:rPr>
              <a:t>Scientist</a:t>
            </a:r>
            <a:r>
              <a:rPr lang="es-ES" sz="2400" b="1" dirty="0">
                <a:solidFill>
                  <a:schemeClr val="bg1"/>
                </a:solidFill>
                <a:latin typeface="IBM Plex Sans Medium" panose="020B0603050203000203" pitchFamily="34" charset="0"/>
              </a:rPr>
              <a:t>. Incluye las herramientas de código abierto más populares y funcionalidades únicas de IBM lo que aporta un gran valor añadido todo integrado a la perfección para que tanto el análisis como los analistas sean más efectivos y eficaces.</a:t>
            </a:r>
          </a:p>
        </p:txBody>
      </p:sp>
      <p:sp>
        <p:nvSpPr>
          <p:cNvPr id="4" name="Rectangle 3">
            <a:extLst>
              <a:ext uri="{FF2B5EF4-FFF2-40B4-BE49-F238E27FC236}">
                <a16:creationId xmlns:a16="http://schemas.microsoft.com/office/drawing/2014/main" id="{AC3CEB3C-2664-459E-90A7-347864A44DFD}"/>
              </a:ext>
            </a:extLst>
          </p:cNvPr>
          <p:cNvSpPr/>
          <p:nvPr/>
        </p:nvSpPr>
        <p:spPr>
          <a:xfrm>
            <a:off x="792692" y="1002649"/>
            <a:ext cx="9709709" cy="584775"/>
          </a:xfrm>
          <a:prstGeom prst="rect">
            <a:avLst/>
          </a:prstGeom>
        </p:spPr>
        <p:txBody>
          <a:bodyPr wrap="none">
            <a:spAutoFit/>
          </a:bodyPr>
          <a:lstStyle/>
          <a:p>
            <a:r>
              <a:rPr lang="es-ES" sz="3200" b="1" dirty="0">
                <a:solidFill>
                  <a:schemeClr val="bg1"/>
                </a:solidFill>
                <a:latin typeface="IBM Plex Sans Medium" panose="020B0603050203000203" pitchFamily="34" charset="0"/>
                <a:cs typeface="Aharoni" panose="02010803020104030203" pitchFamily="2" charset="-79"/>
              </a:rPr>
              <a:t>TODAS TUS HERRAMIENTAS EN EL MISMO LUGAR</a:t>
            </a:r>
            <a:endParaRPr lang="es-ES" sz="3200" b="1" dirty="0">
              <a:solidFill>
                <a:schemeClr val="bg1"/>
              </a:solidFill>
              <a:latin typeface="IBM Plex Sans Medium" panose="020B0603050203000203" pitchFamily="34" charset="0"/>
              <a:ea typeface="Helvetica Neue Light" charset="0"/>
              <a:cs typeface="Aharoni" panose="02010803020104030203" pitchFamily="2" charset="-79"/>
            </a:endParaRPr>
          </a:p>
        </p:txBody>
      </p:sp>
      <p:pic>
        <p:nvPicPr>
          <p:cNvPr id="6" name="Picture 5">
            <a:extLst>
              <a:ext uri="{FF2B5EF4-FFF2-40B4-BE49-F238E27FC236}">
                <a16:creationId xmlns:a16="http://schemas.microsoft.com/office/drawing/2014/main" id="{2CF4CA7B-5520-442A-9A03-D615AE07F0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7163" y="5765871"/>
            <a:ext cx="1867885" cy="793416"/>
          </a:xfrm>
          <a:prstGeom prst="rect">
            <a:avLst/>
          </a:prstGeom>
        </p:spPr>
      </p:pic>
    </p:spTree>
    <p:extLst>
      <p:ext uri="{BB962C8B-B14F-4D97-AF65-F5344CB8AC3E}">
        <p14:creationId xmlns:p14="http://schemas.microsoft.com/office/powerpoint/2010/main" val="108769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370ABC-7DE3-4B4C-AB40-DB9FA77FA033}"/>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AAE17B50-81F1-4599-AC17-D3F4D06DA847}"/>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E2754A8-63E9-4D6D-BFC9-685170D6BA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3766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F05AB8-AB85-456A-BADA-DCE52B202395}"/>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49924FC9-568C-4EB7-942B-04F50A513FC6}"/>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54880242-1E20-4AD0-A3AE-D305C74EBF6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8523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390531"/>
            <a:ext cx="12192000" cy="6076938"/>
          </a:xfrm>
          <a:prstGeom prst="rect">
            <a:avLst/>
          </a:prstGeom>
        </p:spPr>
      </p:pic>
      <p:pic>
        <p:nvPicPr>
          <p:cNvPr id="5" name="Picture 4">
            <a:extLst>
              <a:ext uri="{FF2B5EF4-FFF2-40B4-BE49-F238E27FC236}">
                <a16:creationId xmlns:a16="http://schemas.microsoft.com/office/drawing/2014/main" id="{C4948087-A854-4E0A-ABC8-DF508695313A}"/>
              </a:ext>
            </a:extLst>
          </p:cNvPr>
          <p:cNvPicPr>
            <a:picLocks noChangeAspect="1"/>
          </p:cNvPicPr>
          <p:nvPr/>
        </p:nvPicPr>
        <p:blipFill>
          <a:blip r:embed="rId4"/>
          <a:stretch>
            <a:fillRect/>
          </a:stretch>
        </p:blipFill>
        <p:spPr>
          <a:xfrm>
            <a:off x="3047736" y="1714351"/>
            <a:ext cx="6096528" cy="3429297"/>
          </a:xfrm>
          <a:prstGeom prst="rect">
            <a:avLst/>
          </a:prstGeom>
        </p:spPr>
      </p:pic>
    </p:spTree>
    <p:extLst>
      <p:ext uri="{BB962C8B-B14F-4D97-AF65-F5344CB8AC3E}">
        <p14:creationId xmlns:p14="http://schemas.microsoft.com/office/powerpoint/2010/main" val="372239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EE6DA4-DFFB-42A9-93F9-A0EB6233502D}"/>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2582BA7D-D360-4392-947C-92F1E6C708DB}"/>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85595E24-6A85-4502-830C-73318319F5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6894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49EB37C-32A8-428D-AA56-4BF4D6709C4F}"/>
              </a:ext>
            </a:extLst>
          </p:cNvPr>
          <p:cNvPicPr>
            <a:picLocks noGrp="1" noChangeAspect="1"/>
          </p:cNvPicPr>
          <p:nvPr>
            <p:ph idx="1"/>
          </p:nvPr>
        </p:nvPicPr>
        <p:blipFill>
          <a:blip r:embed="rId2"/>
          <a:stretch>
            <a:fillRect/>
          </a:stretch>
        </p:blipFill>
        <p:spPr>
          <a:xfrm>
            <a:off x="0" y="0"/>
            <a:ext cx="12191998" cy="6858000"/>
          </a:xfrm>
          <a:prstGeom prst="rect">
            <a:avLst/>
          </a:prstGeom>
        </p:spPr>
      </p:pic>
      <p:cxnSp>
        <p:nvCxnSpPr>
          <p:cNvPr id="5" name="Straight Arrow Connector 4">
            <a:extLst>
              <a:ext uri="{FF2B5EF4-FFF2-40B4-BE49-F238E27FC236}">
                <a16:creationId xmlns:a16="http://schemas.microsoft.com/office/drawing/2014/main" id="{2CE3FCEE-C63D-4929-AB3F-7C1E63BF6916}"/>
              </a:ext>
            </a:extLst>
          </p:cNvPr>
          <p:cNvCxnSpPr>
            <a:cxnSpLocks/>
          </p:cNvCxnSpPr>
          <p:nvPr/>
        </p:nvCxnSpPr>
        <p:spPr>
          <a:xfrm flipV="1">
            <a:off x="1457325" y="709613"/>
            <a:ext cx="1000125" cy="762000"/>
          </a:xfrm>
          <a:prstGeom prst="straightConnector1">
            <a:avLst/>
          </a:prstGeom>
          <a:ln w="187325">
            <a:solidFill>
              <a:schemeClr val="accent4">
                <a:alpha val="46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80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ECECC8-9FF6-4A11-B080-C002C4DB476B}"/>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5D9567F6-E036-4D1F-B884-737538EC5742}"/>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08140BAC-D84D-4179-B672-3041388520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5742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0457A-8907-40EF-98CD-7E7D143A9BF0}"/>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959384EC-F816-4958-98C5-9F3E2E8C5EBC}"/>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25384B1A-1E0B-4134-B33F-1A1289859B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33954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C25BA-0A13-44EC-BFB5-6D2E459FCC76}"/>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024777F2-D800-4950-A288-35D8311A4361}"/>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E18B64E4-763C-47C3-A039-F0BEFB12F6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68943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101998-F5B6-4F4B-9491-946401426E3F}"/>
              </a:ext>
            </a:extLst>
          </p:cNvPr>
          <p:cNvSpPr>
            <a:spLocks noGrp="1"/>
          </p:cNvSpPr>
          <p:nvPr>
            <p:ph idx="1"/>
          </p:nvPr>
        </p:nvSpPr>
        <p:spPr/>
        <p:txBody>
          <a:bodyPr/>
          <a:lstStyle/>
          <a:p>
            <a:endParaRPr lang="es-ES"/>
          </a:p>
        </p:txBody>
      </p:sp>
      <p:sp>
        <p:nvSpPr>
          <p:cNvPr id="3" name="Title 2">
            <a:extLst>
              <a:ext uri="{FF2B5EF4-FFF2-40B4-BE49-F238E27FC236}">
                <a16:creationId xmlns:a16="http://schemas.microsoft.com/office/drawing/2014/main" id="{8F7D563B-D5F4-483B-8F7F-B945117193BF}"/>
              </a:ext>
            </a:extLst>
          </p:cNvPr>
          <p:cNvSpPr>
            <a:spLocks noGrp="1"/>
          </p:cNvSpPr>
          <p:nvPr>
            <p:ph type="title"/>
          </p:nvPr>
        </p:nvSpPr>
        <p:spPr/>
        <p:txBody>
          <a:bodyPr/>
          <a:lstStyle/>
          <a:p>
            <a:endParaRPr lang="es-ES"/>
          </a:p>
        </p:txBody>
      </p:sp>
      <p:pic>
        <p:nvPicPr>
          <p:cNvPr id="4" name="Picture 3">
            <a:extLst>
              <a:ext uri="{FF2B5EF4-FFF2-40B4-BE49-F238E27FC236}">
                <a16:creationId xmlns:a16="http://schemas.microsoft.com/office/drawing/2014/main" id="{F24F5FDE-3869-4C46-AC7A-06E524940D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7283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51A77F-FA67-4EF1-A426-FD39F3755D58}"/>
              </a:ext>
            </a:extLst>
          </p:cNvPr>
          <p:cNvSpPr txBox="1">
            <a:spLocks/>
          </p:cNvSpPr>
          <p:nvPr/>
        </p:nvSpPr>
        <p:spPr>
          <a:xfrm>
            <a:off x="352425" y="499021"/>
            <a:ext cx="11306175" cy="749298"/>
          </a:xfrm>
          <a:prstGeom prst="rect">
            <a:avLst/>
          </a:prstGeom>
        </p:spPr>
        <p:txBody>
          <a:bodyPr vert="horz" lIns="91440" tIns="45720" rIns="91440" bIns="45720" rtlCol="0" anchor="t">
            <a:normAutofit/>
          </a:bodyPr>
          <a:lstStyle>
            <a:lvl1pPr algn="l" defTabSz="913554" rtl="0" eaLnBrk="1" latinLnBrk="0" hangingPunct="1">
              <a:lnSpc>
                <a:spcPct val="90000"/>
              </a:lnSpc>
              <a:spcBef>
                <a:spcPct val="0"/>
              </a:spcBef>
              <a:buNone/>
              <a:defRPr sz="2198" b="1" kern="1200">
                <a:solidFill>
                  <a:srgbClr val="0070C0"/>
                </a:solidFill>
                <a:latin typeface="Arial" panose="020B0604020202020204" pitchFamily="34" charset="0"/>
                <a:ea typeface="+mj-ea"/>
                <a:cs typeface="Arial" panose="020B0604020202020204" pitchFamily="34" charset="0"/>
              </a:defRPr>
            </a:lvl1pPr>
          </a:lstStyle>
          <a:p>
            <a:r>
              <a:rPr lang="es-ES_tradnl" sz="2800" dirty="0">
                <a:solidFill>
                  <a:schemeClr val="accent1">
                    <a:lumMod val="50000"/>
                  </a:schemeClr>
                </a:solidFill>
                <a:latin typeface="IBM Plex Sans Medium" panose="020B0603050203000203" pitchFamily="34" charset="0"/>
              </a:rPr>
              <a:t>Características de Watson Studio</a:t>
            </a:r>
            <a:endParaRPr lang="en-US" sz="2800" dirty="0">
              <a:solidFill>
                <a:schemeClr val="accent1">
                  <a:lumMod val="50000"/>
                </a:schemeClr>
              </a:solidFill>
              <a:latin typeface="IBM Plex Sans Medium" panose="020B0603050203000203" pitchFamily="34" charset="0"/>
            </a:endParaRPr>
          </a:p>
        </p:txBody>
      </p:sp>
      <p:sp>
        <p:nvSpPr>
          <p:cNvPr id="5" name="TextBox 4">
            <a:extLst>
              <a:ext uri="{FF2B5EF4-FFF2-40B4-BE49-F238E27FC236}">
                <a16:creationId xmlns:a16="http://schemas.microsoft.com/office/drawing/2014/main" id="{5524D014-ECFF-4CD9-B25D-4C4E4BB8B71D}"/>
              </a:ext>
            </a:extLst>
          </p:cNvPr>
          <p:cNvSpPr txBox="1">
            <a:spLocks noChangeArrowheads="1"/>
          </p:cNvSpPr>
          <p:nvPr/>
        </p:nvSpPr>
        <p:spPr bwMode="auto">
          <a:xfrm>
            <a:off x="1345770" y="2508915"/>
            <a:ext cx="1747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s-ES" altLang="en-US" sz="2000" b="1" dirty="0">
                <a:solidFill>
                  <a:schemeClr val="accent5"/>
                </a:solidFill>
                <a:latin typeface="IBM Plex Sans Medium" panose="020B0603050203000203" pitchFamily="34" charset="0"/>
                <a:ea typeface="Helvetica Neue Light" charset="0"/>
                <a:cs typeface="Helvetica Neue Light" charset="0"/>
              </a:rPr>
              <a:t>Comunidad</a:t>
            </a:r>
          </a:p>
        </p:txBody>
      </p:sp>
      <p:sp>
        <p:nvSpPr>
          <p:cNvPr id="6" name="TextBox 7">
            <a:extLst>
              <a:ext uri="{FF2B5EF4-FFF2-40B4-BE49-F238E27FC236}">
                <a16:creationId xmlns:a16="http://schemas.microsoft.com/office/drawing/2014/main" id="{823D092C-7B83-4CE7-BF81-2B0E2159082E}"/>
              </a:ext>
            </a:extLst>
          </p:cNvPr>
          <p:cNvSpPr txBox="1">
            <a:spLocks noChangeArrowheads="1"/>
          </p:cNvSpPr>
          <p:nvPr/>
        </p:nvSpPr>
        <p:spPr bwMode="auto">
          <a:xfrm>
            <a:off x="4589263" y="2504980"/>
            <a:ext cx="19334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ea typeface="Helvetica Neue Light" charset="0"/>
                <a:cs typeface="Helvetica Neue Light" charset="0"/>
              </a:rPr>
              <a:t>Open Source</a:t>
            </a:r>
          </a:p>
        </p:txBody>
      </p:sp>
      <p:sp>
        <p:nvSpPr>
          <p:cNvPr id="7" name="TextBox 8">
            <a:extLst>
              <a:ext uri="{FF2B5EF4-FFF2-40B4-BE49-F238E27FC236}">
                <a16:creationId xmlns:a16="http://schemas.microsoft.com/office/drawing/2014/main" id="{04B59854-48D8-4A45-B51F-947723A78391}"/>
              </a:ext>
            </a:extLst>
          </p:cNvPr>
          <p:cNvSpPr txBox="1">
            <a:spLocks noChangeArrowheads="1"/>
          </p:cNvSpPr>
          <p:nvPr/>
        </p:nvSpPr>
        <p:spPr bwMode="auto">
          <a:xfrm>
            <a:off x="8018920" y="2504980"/>
            <a:ext cx="28796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algn="ctr" defTabSz="342900" eaLnBrk="0">
              <a:lnSpc>
                <a:spcPct val="100000"/>
              </a:lnSpc>
              <a:spcBef>
                <a:spcPct val="0"/>
              </a:spcBef>
              <a:buNone/>
            </a:pPr>
            <a:r>
              <a:rPr lang="en-US" altLang="en-US" sz="2000" b="1" dirty="0">
                <a:solidFill>
                  <a:schemeClr val="accent5"/>
                </a:solidFill>
                <a:latin typeface="IBM Plex Sans Medium" panose="020B0603050203000203" pitchFamily="34" charset="0"/>
              </a:rPr>
              <a:t>Valor </a:t>
            </a:r>
            <a:r>
              <a:rPr lang="en-US" altLang="en-US" sz="2000" b="1" dirty="0" err="1">
                <a:solidFill>
                  <a:schemeClr val="accent5"/>
                </a:solidFill>
                <a:latin typeface="IBM Plex Sans Medium" panose="020B0603050203000203" pitchFamily="34" charset="0"/>
              </a:rPr>
              <a:t>añadido</a:t>
            </a:r>
            <a:r>
              <a:rPr lang="en-US" altLang="en-US" sz="2000" b="1" dirty="0">
                <a:solidFill>
                  <a:schemeClr val="accent5"/>
                </a:solidFill>
                <a:latin typeface="IBM Plex Sans Medium" panose="020B0603050203000203" pitchFamily="34" charset="0"/>
              </a:rPr>
              <a:t> de </a:t>
            </a:r>
            <a:r>
              <a:rPr lang="es-ES" altLang="en-US" sz="2000" b="1" dirty="0">
                <a:solidFill>
                  <a:schemeClr val="accent5"/>
                </a:solidFill>
                <a:latin typeface="IBM Plex Sans Medium" panose="020B0603050203000203" pitchFamily="34" charset="0"/>
              </a:rPr>
              <a:t>IBM</a:t>
            </a:r>
          </a:p>
        </p:txBody>
      </p:sp>
      <p:grpSp>
        <p:nvGrpSpPr>
          <p:cNvPr id="8" name="Group 7">
            <a:extLst>
              <a:ext uri="{FF2B5EF4-FFF2-40B4-BE49-F238E27FC236}">
                <a16:creationId xmlns:a16="http://schemas.microsoft.com/office/drawing/2014/main" id="{BD3B2B82-C04B-4094-94A6-26B1373CCE36}"/>
              </a:ext>
            </a:extLst>
          </p:cNvPr>
          <p:cNvGrpSpPr/>
          <p:nvPr/>
        </p:nvGrpSpPr>
        <p:grpSpPr>
          <a:xfrm>
            <a:off x="2236670" y="1861624"/>
            <a:ext cx="6957956" cy="488063"/>
            <a:chOff x="2236670" y="1551764"/>
            <a:chExt cx="6957956" cy="488063"/>
          </a:xfrm>
        </p:grpSpPr>
        <p:cxnSp>
          <p:nvCxnSpPr>
            <p:cNvPr id="9" name="Straight Connector 8">
              <a:extLst>
                <a:ext uri="{FF2B5EF4-FFF2-40B4-BE49-F238E27FC236}">
                  <a16:creationId xmlns:a16="http://schemas.microsoft.com/office/drawing/2014/main" id="{70E835C9-F78F-4E4B-BB55-E0047EFD9CBD}"/>
                </a:ext>
              </a:extLst>
            </p:cNvPr>
            <p:cNvCxnSpPr/>
            <p:nvPr/>
          </p:nvCxnSpPr>
          <p:spPr>
            <a:xfrm>
              <a:off x="5573468" y="1551764"/>
              <a:ext cx="0" cy="476094"/>
            </a:xfrm>
            <a:prstGeom prst="line">
              <a:avLst/>
            </a:prstGeom>
            <a:noFill/>
            <a:ln w="38100" cap="flat" cmpd="sng" algn="ctr">
              <a:solidFill>
                <a:schemeClr val="accent5">
                  <a:lumMod val="75000"/>
                </a:schemeClr>
              </a:solidFill>
              <a:prstDash val="solid"/>
              <a:miter lim="800000"/>
            </a:ln>
            <a:effectLst/>
          </p:spPr>
        </p:cxnSp>
        <p:cxnSp>
          <p:nvCxnSpPr>
            <p:cNvPr id="10" name="Straight Connector 9">
              <a:extLst>
                <a:ext uri="{FF2B5EF4-FFF2-40B4-BE49-F238E27FC236}">
                  <a16:creationId xmlns:a16="http://schemas.microsoft.com/office/drawing/2014/main" id="{80C954CC-8279-4657-A9F7-E5089829EED3}"/>
                </a:ext>
              </a:extLst>
            </p:cNvPr>
            <p:cNvCxnSpPr/>
            <p:nvPr/>
          </p:nvCxnSpPr>
          <p:spPr>
            <a:xfrm flipH="1">
              <a:off x="2236670" y="1861624"/>
              <a:ext cx="6957956" cy="13300"/>
            </a:xfrm>
            <a:prstGeom prst="line">
              <a:avLst/>
            </a:prstGeom>
            <a:noFill/>
            <a:ln w="38100" cap="flat" cmpd="sng" algn="ctr">
              <a:solidFill>
                <a:schemeClr val="accent5">
                  <a:lumMod val="75000"/>
                </a:schemeClr>
              </a:solidFill>
              <a:prstDash val="solid"/>
              <a:miter lim="800000"/>
            </a:ln>
            <a:effectLst/>
          </p:spPr>
        </p:cxnSp>
        <p:cxnSp>
          <p:nvCxnSpPr>
            <p:cNvPr id="11" name="Straight Connector 10">
              <a:extLst>
                <a:ext uri="{FF2B5EF4-FFF2-40B4-BE49-F238E27FC236}">
                  <a16:creationId xmlns:a16="http://schemas.microsoft.com/office/drawing/2014/main" id="{2A9C108D-B2D9-47F7-BD8C-45E65C5744A3}"/>
                </a:ext>
              </a:extLst>
            </p:cNvPr>
            <p:cNvCxnSpPr/>
            <p:nvPr/>
          </p:nvCxnSpPr>
          <p:spPr>
            <a:xfrm>
              <a:off x="2236670" y="1861624"/>
              <a:ext cx="0" cy="166235"/>
            </a:xfrm>
            <a:prstGeom prst="line">
              <a:avLst/>
            </a:prstGeom>
            <a:noFill/>
            <a:ln w="38100" cap="flat" cmpd="sng" algn="ctr">
              <a:solidFill>
                <a:schemeClr val="accent5">
                  <a:lumMod val="75000"/>
                </a:schemeClr>
              </a:solidFill>
              <a:prstDash val="solid"/>
              <a:miter lim="800000"/>
            </a:ln>
            <a:effectLst/>
          </p:spPr>
        </p:cxnSp>
        <p:cxnSp>
          <p:nvCxnSpPr>
            <p:cNvPr id="12" name="Straight Connector 11">
              <a:extLst>
                <a:ext uri="{FF2B5EF4-FFF2-40B4-BE49-F238E27FC236}">
                  <a16:creationId xmlns:a16="http://schemas.microsoft.com/office/drawing/2014/main" id="{B57A7E36-E4CE-4EB6-B135-672A23E70ECD}"/>
                </a:ext>
              </a:extLst>
            </p:cNvPr>
            <p:cNvCxnSpPr>
              <a:cxnSpLocks/>
            </p:cNvCxnSpPr>
            <p:nvPr/>
          </p:nvCxnSpPr>
          <p:spPr>
            <a:xfrm>
              <a:off x="9194626" y="1861624"/>
              <a:ext cx="0" cy="178203"/>
            </a:xfrm>
            <a:prstGeom prst="line">
              <a:avLst/>
            </a:prstGeom>
            <a:noFill/>
            <a:ln w="38100" cap="flat" cmpd="sng" algn="ctr">
              <a:solidFill>
                <a:schemeClr val="accent5">
                  <a:lumMod val="75000"/>
                </a:schemeClr>
              </a:solidFill>
              <a:prstDash val="solid"/>
              <a:miter lim="800000"/>
            </a:ln>
            <a:effectLst/>
          </p:spPr>
        </p:cxnSp>
      </p:grpSp>
      <p:pic>
        <p:nvPicPr>
          <p:cNvPr id="13" name="Picture 12">
            <a:extLst>
              <a:ext uri="{FF2B5EF4-FFF2-40B4-BE49-F238E27FC236}">
                <a16:creationId xmlns:a16="http://schemas.microsoft.com/office/drawing/2014/main" id="{1A510FC5-4771-485C-AD45-300A7AAA1A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9523" y="1214773"/>
            <a:ext cx="1867885" cy="793416"/>
          </a:xfrm>
          <a:prstGeom prst="rect">
            <a:avLst/>
          </a:prstGeom>
        </p:spPr>
      </p:pic>
      <p:sp>
        <p:nvSpPr>
          <p:cNvPr id="14" name="TextBox 16">
            <a:extLst>
              <a:ext uri="{FF2B5EF4-FFF2-40B4-BE49-F238E27FC236}">
                <a16:creationId xmlns:a16="http://schemas.microsoft.com/office/drawing/2014/main" id="{63C17A21-5FD0-4653-A16D-A95B0A214E87}"/>
              </a:ext>
            </a:extLst>
          </p:cNvPr>
          <p:cNvSpPr txBox="1">
            <a:spLocks noChangeArrowheads="1"/>
          </p:cNvSpPr>
          <p:nvPr/>
        </p:nvSpPr>
        <p:spPr bwMode="auto">
          <a:xfrm>
            <a:off x="722134" y="3076191"/>
            <a:ext cx="3029072" cy="246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Tutoriales</a:t>
            </a:r>
            <a:r>
              <a:rPr lang="en-US" altLang="en-US" sz="1400" dirty="0">
                <a:latin typeface="IBM Plex Sans Medium" panose="020B0603050203000203" pitchFamily="34" charset="0"/>
                <a:ea typeface="Helvetica Neue Light" charset="0"/>
                <a:cs typeface="Helvetica Neue Light" charset="0"/>
              </a:rPr>
              <a:t> y datasets</a:t>
            </a: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Colabora con otros data </a:t>
            </a:r>
            <a:r>
              <a:rPr lang="es-ES" altLang="en-US" sz="1400" dirty="0" err="1">
                <a:latin typeface="IBM Plex Sans Medium" panose="020B0603050203000203" pitchFamily="34" charset="0"/>
                <a:ea typeface="Helvetica Neue Light" charset="0"/>
                <a:cs typeface="Helvetica Neue Light" charset="0"/>
              </a:rPr>
              <a:t>scientists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Pregunta a la comunidad de data </a:t>
            </a:r>
            <a:r>
              <a:rPr lang="es-ES_tradnl" altLang="en-US" sz="1400" dirty="0" err="1">
                <a:latin typeface="IBM Plex Sans Medium" panose="020B0603050203000203" pitchFamily="34" charset="0"/>
                <a:ea typeface="Helvetica Neue Light" charset="0"/>
                <a:cs typeface="Helvetica Neue Light" charset="0"/>
              </a:rPr>
              <a:t>scientist</a:t>
            </a: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_tradnl" altLang="en-US" sz="1400" dirty="0">
                <a:latin typeface="IBM Plex Sans Medium" panose="020B0603050203000203" pitchFamily="34" charset="0"/>
                <a:ea typeface="Helvetica Neue Light" charset="0"/>
                <a:cs typeface="Helvetica Neue Light" charset="0"/>
              </a:rPr>
              <a:t>N</a:t>
            </a:r>
            <a:r>
              <a:rPr lang="es-ES" altLang="en-US" sz="1400" dirty="0" err="1">
                <a:latin typeface="IBM Plex Sans Medium" panose="020B0603050203000203" pitchFamily="34" charset="0"/>
                <a:ea typeface="Helvetica Neue Light" charset="0"/>
                <a:cs typeface="Helvetica Neue Light" charset="0"/>
              </a:rPr>
              <a:t>ovedades</a:t>
            </a:r>
            <a:r>
              <a:rPr lang="es-ES" altLang="en-US" sz="1400" dirty="0">
                <a:latin typeface="IBM Plex Sans Medium" panose="020B0603050203000203" pitchFamily="34" charset="0"/>
                <a:ea typeface="Helvetica Neue Light" charset="0"/>
                <a:cs typeface="Helvetica Neue Light" charset="0"/>
              </a:rPr>
              <a:t> y publicaciones</a:t>
            </a:r>
          </a:p>
          <a:p>
            <a:pPr marL="171450" indent="-171450" defTabSz="342900">
              <a:lnSpc>
                <a:spcPct val="100000"/>
              </a:lnSpc>
              <a:spcBef>
                <a:spcPct val="0"/>
              </a:spcBef>
            </a:pP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Comparte proyectos</a:t>
            </a:r>
          </a:p>
        </p:txBody>
      </p:sp>
      <p:sp>
        <p:nvSpPr>
          <p:cNvPr id="15" name="TextBox 14">
            <a:extLst>
              <a:ext uri="{FF2B5EF4-FFF2-40B4-BE49-F238E27FC236}">
                <a16:creationId xmlns:a16="http://schemas.microsoft.com/office/drawing/2014/main" id="{77F6B6FF-4FF4-44C1-AB23-FD67BA4B0F9B}"/>
              </a:ext>
            </a:extLst>
          </p:cNvPr>
          <p:cNvSpPr txBox="1">
            <a:spLocks noChangeArrowheads="1"/>
          </p:cNvSpPr>
          <p:nvPr/>
        </p:nvSpPr>
        <p:spPr bwMode="auto">
          <a:xfrm>
            <a:off x="4087242" y="3079749"/>
            <a:ext cx="3385614"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Programar en </a:t>
            </a:r>
            <a:r>
              <a:rPr lang="en-US" altLang="en-US" sz="1400" dirty="0">
                <a:latin typeface="IBM Plex Sans Medium" panose="020B0603050203000203" pitchFamily="34" charset="0"/>
                <a:ea typeface="Helvetica Neue Light" charset="0"/>
                <a:cs typeface="Helvetica Neue Light" charset="0"/>
              </a:rPr>
              <a:t>Scala/Python/R/SQL</a:t>
            </a:r>
          </a:p>
          <a:p>
            <a:pPr defTabSz="342900">
              <a:lnSpc>
                <a:spcPct val="100000"/>
              </a:lnSpc>
              <a:spcBef>
                <a:spcPct val="0"/>
              </a:spcBef>
              <a:buClr>
                <a:schemeClr val="tx1"/>
              </a:buClr>
              <a:buNone/>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Zeppelin (</a:t>
            </a:r>
            <a:r>
              <a:rPr lang="en-US" altLang="en-US" sz="1400" dirty="0" err="1">
                <a:latin typeface="IBM Plex Sans Medium" panose="020B0603050203000203" pitchFamily="34" charset="0"/>
                <a:ea typeface="Helvetica Neue Light" charset="0"/>
                <a:cs typeface="Helvetica Neue Light" charset="0"/>
              </a:rPr>
              <a:t>en</a:t>
            </a:r>
            <a:r>
              <a:rPr lang="en-US" altLang="en-US" sz="1400" dirty="0">
                <a:latin typeface="IBM Plex Sans Medium" panose="020B0603050203000203" pitchFamily="34" charset="0"/>
                <a:ea typeface="Helvetica Neue Light" charset="0"/>
                <a:cs typeface="Helvetica Neue Light" charset="0"/>
              </a:rPr>
              <a:t> Local)</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err="1">
                <a:latin typeface="IBM Plex Sans Medium" panose="020B0603050203000203" pitchFamily="34" charset="0"/>
                <a:ea typeface="Helvetica Neue Light" charset="0"/>
                <a:cs typeface="Helvetica Neue Light" charset="0"/>
              </a:rPr>
              <a:t>Jupyter</a:t>
            </a:r>
            <a:r>
              <a:rPr lang="en-US" altLang="en-US" sz="1400" dirty="0">
                <a:latin typeface="IBM Plex Sans Medium" panose="020B0603050203000203" pitchFamily="34" charset="0"/>
                <a:ea typeface="Helvetica Neue Light" charset="0"/>
                <a:cs typeface="Helvetica Neue Light" charset="0"/>
              </a:rPr>
              <a:t> Notebooks</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RStudio IDE y Shiny apps</a:t>
            </a:r>
          </a:p>
          <a:p>
            <a:pPr marL="171450" indent="-171450" defTabSz="342900">
              <a:lnSpc>
                <a:spcPct val="100000"/>
              </a:lnSpc>
              <a:spcBef>
                <a:spcPct val="0"/>
              </a:spcBef>
              <a:buClr>
                <a:schemeClr val="tx1"/>
              </a:buClr>
            </a:pPr>
            <a:endParaRPr lang="es-ES" altLang="en-US" sz="1400" b="1"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n-US" altLang="en-US" sz="1400" dirty="0">
                <a:latin typeface="IBM Plex Sans Medium" panose="020B0603050203000203" pitchFamily="34" charset="0"/>
                <a:ea typeface="Helvetica Neue Light" charset="0"/>
                <a:cs typeface="Helvetica Neue Light" charset="0"/>
              </a:rPr>
              <a:t>Apache Spark</a:t>
            </a:r>
          </a:p>
          <a:p>
            <a:pPr marL="171450" indent="-171450" defTabSz="342900">
              <a:lnSpc>
                <a:spcPct val="100000"/>
              </a:lnSpc>
              <a:spcBef>
                <a:spcPct val="0"/>
              </a:spcBef>
              <a:buClr>
                <a:schemeClr val="tx1"/>
              </a:buClr>
            </a:pPr>
            <a:endParaRPr lang="en-U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buClr>
                <a:schemeClr val="tx1"/>
              </a:buClr>
            </a:pPr>
            <a:r>
              <a:rPr lang="es-ES" altLang="en-US" sz="1400" dirty="0">
                <a:latin typeface="IBM Plex Sans Medium" panose="020B0603050203000203" pitchFamily="34" charset="0"/>
                <a:ea typeface="Helvetica Neue Light" charset="0"/>
                <a:cs typeface="Helvetica Neue Light" charset="0"/>
              </a:rPr>
              <a:t>Usa tus librerías favoritas de machine </a:t>
            </a:r>
            <a:r>
              <a:rPr lang="es-ES" altLang="en-US" sz="1400" dirty="0" err="1">
                <a:latin typeface="IBM Plex Sans Medium" panose="020B0603050203000203" pitchFamily="34" charset="0"/>
                <a:ea typeface="Helvetica Neue Light" charset="0"/>
                <a:cs typeface="Helvetica Neue Light" charset="0"/>
              </a:rPr>
              <a:t>learning</a:t>
            </a:r>
            <a:endParaRPr lang="es-ES" altLang="en-US" sz="1400" dirty="0">
              <a:latin typeface="IBM Plex Sans Medium" panose="020B0603050203000203" pitchFamily="34" charset="0"/>
              <a:ea typeface="Helvetica Neue Light" charset="0"/>
              <a:cs typeface="Helvetica Neue Light" charset="0"/>
            </a:endParaRPr>
          </a:p>
        </p:txBody>
      </p:sp>
      <p:sp>
        <p:nvSpPr>
          <p:cNvPr id="16" name="TextBox 15">
            <a:extLst>
              <a:ext uri="{FF2B5EF4-FFF2-40B4-BE49-F238E27FC236}">
                <a16:creationId xmlns:a16="http://schemas.microsoft.com/office/drawing/2014/main" id="{FF22C230-0A75-45EF-B4A1-D519DF8C3A61}"/>
              </a:ext>
            </a:extLst>
          </p:cNvPr>
          <p:cNvSpPr txBox="1">
            <a:spLocks noChangeArrowheads="1"/>
          </p:cNvSpPr>
          <p:nvPr/>
        </p:nvSpPr>
        <p:spPr bwMode="auto">
          <a:xfrm>
            <a:off x="7767281" y="2988181"/>
            <a:ext cx="4161960" cy="3570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Format data / Pipeline UI</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Preparación de datos y modelización automática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Visualización Avanzada</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Desplegar y administrar modelos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Documentación y modelización de </a:t>
            </a:r>
            <a:r>
              <a:rPr lang="es-ES" altLang="en-US" sz="1400" dirty="0" err="1">
                <a:latin typeface="IBM Plex Sans Medium" panose="020B0603050203000203" pitchFamily="34" charset="0"/>
                <a:ea typeface="Helvetica Neue Light" charset="0"/>
                <a:cs typeface="Helvetica Neue Light" charset="0"/>
              </a:rPr>
              <a:t>APIs</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Spark as service</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Machine Learning</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SPSS Modeler</a:t>
            </a:r>
          </a:p>
          <a:p>
            <a:pPr marL="171450" indent="-171450" defTabSz="342900">
              <a:lnSpc>
                <a:spcPct val="100000"/>
              </a:lnSpc>
              <a:spcBef>
                <a:spcPct val="0"/>
              </a:spcBef>
            </a:pPr>
            <a:r>
              <a:rPr lang="en-US" altLang="en-US" sz="1400" dirty="0">
                <a:latin typeface="IBM Plex Sans Medium" panose="020B0603050203000203" pitchFamily="34" charset="0"/>
                <a:ea typeface="Helvetica Neue Light" charset="0"/>
                <a:cs typeface="Helvetica Neue Light" charset="0"/>
              </a:rPr>
              <a:t>IBM Streams Designer </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Analítica Predictiva- </a:t>
            </a:r>
            <a:r>
              <a:rPr lang="es-ES" altLang="en-US" sz="1400" dirty="0" err="1">
                <a:latin typeface="IBM Plex Sans Medium" panose="020B0603050203000203" pitchFamily="34" charset="0"/>
                <a:ea typeface="Helvetica Neue Light" charset="0"/>
                <a:cs typeface="Helvetica Neue Light" charset="0"/>
              </a:rPr>
              <a:t>Docplexcloud</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r>
              <a:rPr lang="es-ES" altLang="en-US" sz="1400" dirty="0" err="1">
                <a:latin typeface="IBM Plex Sans Medium" panose="020B0603050203000203" pitchFamily="34" charset="0"/>
                <a:ea typeface="Helvetica Neue Light" charset="0"/>
                <a:cs typeface="Helvetica Neue Light" charset="0"/>
              </a:rPr>
              <a:t>Gesitón</a:t>
            </a:r>
            <a:r>
              <a:rPr lang="es-ES" altLang="en-US" sz="1400" dirty="0">
                <a:latin typeface="IBM Plex Sans Medium" panose="020B0603050203000203" pitchFamily="34" charset="0"/>
                <a:ea typeface="Helvetica Neue Light" charset="0"/>
                <a:cs typeface="Helvetica Neue Light" charset="0"/>
              </a:rPr>
              <a:t> de escenarios con </a:t>
            </a:r>
            <a:r>
              <a:rPr lang="es-ES" altLang="en-US" sz="1400" dirty="0" err="1">
                <a:latin typeface="IBM Plex Sans Medium" panose="020B0603050203000203" pitchFamily="34" charset="0"/>
                <a:ea typeface="Helvetica Neue Light" charset="0"/>
                <a:cs typeface="Helvetica Neue Light" charset="0"/>
              </a:rPr>
              <a:t>Decision</a:t>
            </a:r>
            <a:r>
              <a:rPr lang="es-ES" altLang="en-US" sz="1400" dirty="0">
                <a:latin typeface="IBM Plex Sans Medium" panose="020B0603050203000203" pitchFamily="34" charset="0"/>
                <a:ea typeface="Helvetica Neue Light" charset="0"/>
                <a:cs typeface="Helvetica Neue Light" charset="0"/>
              </a:rPr>
              <a:t> </a:t>
            </a:r>
            <a:r>
              <a:rPr lang="es-ES" altLang="en-US" sz="1400" dirty="0" err="1">
                <a:latin typeface="IBM Plex Sans Medium" panose="020B0603050203000203" pitchFamily="34" charset="0"/>
                <a:ea typeface="Helvetica Neue Light" charset="0"/>
                <a:cs typeface="Helvetica Neue Light" charset="0"/>
              </a:rPr>
              <a:t>Optimization</a:t>
            </a:r>
            <a:r>
              <a:rPr lang="es-ES" altLang="en-US" sz="1400" dirty="0">
                <a:latin typeface="IBM Plex Sans Medium" panose="020B0603050203000203" pitchFamily="34" charset="0"/>
                <a:ea typeface="Helvetica Neue Light" charset="0"/>
                <a:cs typeface="Helvetica Neue Light" charset="0"/>
              </a:rPr>
              <a:t> (en Local)</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Control de fuentes y de proyectos</a:t>
            </a:r>
          </a:p>
          <a:p>
            <a:pPr marL="171450" indent="-171450" defTabSz="342900">
              <a:lnSpc>
                <a:spcPct val="100000"/>
              </a:lnSpc>
              <a:spcBef>
                <a:spcPct val="0"/>
              </a:spcBef>
            </a:pPr>
            <a:r>
              <a:rPr lang="es-ES" altLang="en-US" sz="1400" dirty="0">
                <a:latin typeface="IBM Plex Sans Medium" panose="020B0603050203000203" pitchFamily="34" charset="0"/>
                <a:ea typeface="Helvetica Neue Light" charset="0"/>
                <a:cs typeface="Helvetica Neue Light" charset="0"/>
              </a:rPr>
              <a:t>Servicio dirigido y administrado de </a:t>
            </a:r>
            <a:r>
              <a:rPr lang="es-ES" altLang="en-US" sz="1400" dirty="0" err="1">
                <a:latin typeface="IBM Plex Sans Medium" panose="020B0603050203000203" pitchFamily="34" charset="0"/>
                <a:ea typeface="Helvetica Neue Light" charset="0"/>
                <a:cs typeface="Helvetica Neue Light" charset="0"/>
              </a:rPr>
              <a:t>Spark</a:t>
            </a:r>
            <a:endParaRPr lang="es-ES" altLang="en-US" sz="1400" dirty="0">
              <a:latin typeface="IBM Plex Sans Medium" panose="020B0603050203000203" pitchFamily="34" charset="0"/>
              <a:ea typeface="Helvetica Neue Light" charset="0"/>
              <a:cs typeface="Helvetica Neue Light" charset="0"/>
            </a:endParaRPr>
          </a:p>
          <a:p>
            <a:pPr marL="171450" indent="-171450" defTabSz="342900">
              <a:lnSpc>
                <a:spcPct val="100000"/>
              </a:lnSpc>
              <a:spcBef>
                <a:spcPct val="0"/>
              </a:spcBef>
            </a:pPr>
            <a:endParaRPr lang="en-US" altLang="en-US" sz="1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857820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514A08-4F12-43D8-9B3B-1227F5876623}"/>
              </a:ext>
            </a:extLst>
          </p:cNvPr>
          <p:cNvSpPr>
            <a:spLocks noGrp="1"/>
          </p:cNvSpPr>
          <p:nvPr>
            <p:ph type="title"/>
          </p:nvPr>
        </p:nvSpPr>
        <p:spPr/>
        <p:txBody>
          <a:bodyPr/>
          <a:lstStyle/>
          <a:p>
            <a:r>
              <a:rPr lang="en-US" dirty="0" err="1"/>
              <a:t>Aprende</a:t>
            </a:r>
            <a:r>
              <a:rPr lang="en-US" dirty="0"/>
              <a:t>, </a:t>
            </a:r>
            <a:r>
              <a:rPr lang="en-US" dirty="0" err="1"/>
              <a:t>crea</a:t>
            </a:r>
            <a:r>
              <a:rPr lang="en-US" dirty="0"/>
              <a:t> y </a:t>
            </a:r>
            <a:r>
              <a:rPr lang="en-US" dirty="0" err="1"/>
              <a:t>colabora</a:t>
            </a:r>
            <a:r>
              <a:rPr lang="en-US" dirty="0"/>
              <a:t> con Data Science Experience</a:t>
            </a:r>
            <a:endParaRPr lang="es-ES" dirty="0"/>
          </a:p>
        </p:txBody>
      </p:sp>
      <p:sp>
        <p:nvSpPr>
          <p:cNvPr id="4" name="Shape 444">
            <a:extLst>
              <a:ext uri="{FF2B5EF4-FFF2-40B4-BE49-F238E27FC236}">
                <a16:creationId xmlns:a16="http://schemas.microsoft.com/office/drawing/2014/main" id="{9E3E58D1-6BD8-454A-82F3-08C4FA970016}"/>
              </a:ext>
            </a:extLst>
          </p:cNvPr>
          <p:cNvSpPr>
            <a:spLocks noChangeArrowheads="1"/>
          </p:cNvSpPr>
          <p:nvPr/>
        </p:nvSpPr>
        <p:spPr bwMode="auto">
          <a:xfrm>
            <a:off x="41349" y="3141279"/>
            <a:ext cx="12060359" cy="1031316"/>
          </a:xfrm>
          <a:prstGeom prst="rect">
            <a:avLst/>
          </a:prstGeom>
          <a:solidFill>
            <a:schemeClr val="accent1">
              <a:lumMod val="50000"/>
            </a:schemeClr>
          </a:solidFill>
          <a:ln>
            <a:no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solidFill>
                <a:schemeClr val="accent5">
                  <a:lumMod val="75000"/>
                </a:schemeClr>
              </a:solidFill>
            </a:endParaRPr>
          </a:p>
        </p:txBody>
      </p:sp>
      <p:sp>
        <p:nvSpPr>
          <p:cNvPr id="5" name="Rectangle 105">
            <a:extLst>
              <a:ext uri="{FF2B5EF4-FFF2-40B4-BE49-F238E27FC236}">
                <a16:creationId xmlns:a16="http://schemas.microsoft.com/office/drawing/2014/main" id="{0388B57D-1C4F-4706-842C-2EAAB1C81698}"/>
              </a:ext>
            </a:extLst>
          </p:cNvPr>
          <p:cNvSpPr>
            <a:spLocks noChangeArrowheads="1"/>
          </p:cNvSpPr>
          <p:nvPr/>
        </p:nvSpPr>
        <p:spPr bwMode="auto">
          <a:xfrm>
            <a:off x="4198256" y="3173531"/>
            <a:ext cx="2786743"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Use lo </a:t>
            </a:r>
            <a:r>
              <a:rPr lang="en-US" altLang="en-US" sz="1400" b="0" dirty="0" err="1">
                <a:solidFill>
                  <a:schemeClr val="bg1"/>
                </a:solidFill>
                <a:effectLst>
                  <a:outerShdw blurRad="38100" dist="38100" dir="2700000" algn="tl">
                    <a:srgbClr val="000000">
                      <a:alpha val="43137"/>
                    </a:srgbClr>
                  </a:outerShdw>
                </a:effectLst>
                <a:latin typeface="+mn-lt"/>
              </a:rPr>
              <a:t>mejor</a:t>
            </a:r>
            <a:r>
              <a:rPr lang="en-US" altLang="en-US" sz="1400" b="0" dirty="0">
                <a:solidFill>
                  <a:schemeClr val="bg1"/>
                </a:solidFill>
                <a:effectLst>
                  <a:outerShdw blurRad="38100" dist="38100" dir="2700000" algn="tl">
                    <a:srgbClr val="000000">
                      <a:alpha val="43137"/>
                    </a:srgbClr>
                  </a:outerShdw>
                </a:effectLst>
                <a:latin typeface="+mn-lt"/>
              </a:rPr>
              <a:t> del </a:t>
            </a:r>
            <a:r>
              <a:rPr lang="en-US" altLang="en-US" sz="1400" b="0" dirty="0" err="1">
                <a:solidFill>
                  <a:schemeClr val="bg1"/>
                </a:solidFill>
                <a:effectLst>
                  <a:outerShdw blurRad="38100" dist="38100" dir="2700000" algn="tl">
                    <a:srgbClr val="000000">
                      <a:alpha val="43137"/>
                    </a:srgbClr>
                  </a:outerShdw>
                </a:effectLst>
                <a:latin typeface="+mn-lt"/>
              </a:rPr>
              <a:t>código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abierto</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socios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estratégicos</a:t>
            </a:r>
            <a:r>
              <a:rPr lang="en-US" altLang="en-US" sz="1400" b="0" dirty="0">
                <a:solidFill>
                  <a:schemeClr val="bg1"/>
                </a:solidFill>
                <a:effectLst>
                  <a:outerShdw blurRad="38100" dist="38100" dir="2700000" algn="tl">
                    <a:srgbClr val="000000">
                      <a:alpha val="43137"/>
                    </a:srgbClr>
                  </a:outerShdw>
                </a:effectLst>
                <a:latin typeface="+mn-lt"/>
              </a:rPr>
              <a:t> y el valor </a:t>
            </a:r>
            <a:r>
              <a:rPr lang="en-US" altLang="en-US" sz="1400" b="0" dirty="0" err="1">
                <a:solidFill>
                  <a:schemeClr val="bg1"/>
                </a:solidFill>
                <a:effectLst>
                  <a:outerShdw blurRad="38100" dist="38100" dir="2700000" algn="tl">
                    <a:srgbClr val="000000">
                      <a:alpha val="43137"/>
                    </a:srgbClr>
                  </a:outerShdw>
                </a:effectLst>
                <a:latin typeface="+mn-lt"/>
              </a:rPr>
              <a:t>añadido</a:t>
            </a:r>
            <a:r>
              <a:rPr lang="en-US" altLang="en-US" sz="1400" b="0" dirty="0">
                <a:solidFill>
                  <a:schemeClr val="bg1"/>
                </a:solidFill>
                <a:effectLst>
                  <a:outerShdw blurRad="38100" dist="38100" dir="2700000" algn="tl">
                    <a:srgbClr val="000000">
                      <a:alpha val="43137"/>
                    </a:srgbClr>
                  </a:outerShdw>
                </a:effectLst>
                <a:latin typeface="+mn-lt"/>
              </a:rPr>
              <a:t> de IBM para </a:t>
            </a:r>
            <a:r>
              <a:rPr lang="en-US" altLang="en-US" sz="1400" b="0" dirty="0" err="1">
                <a:solidFill>
                  <a:schemeClr val="bg1"/>
                </a:solidFill>
                <a:effectLst>
                  <a:outerShdw blurRad="38100" dist="38100" dir="2700000" algn="tl">
                    <a:srgbClr val="000000">
                      <a:alpha val="43137"/>
                    </a:srgbClr>
                  </a:outerShdw>
                </a:effectLst>
                <a:latin typeface="+mn-lt"/>
              </a:rPr>
              <a:t>crear</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productos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datos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punteros</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6" name="Rectangle 105">
            <a:extLst>
              <a:ext uri="{FF2B5EF4-FFF2-40B4-BE49-F238E27FC236}">
                <a16:creationId xmlns:a16="http://schemas.microsoft.com/office/drawing/2014/main" id="{77C0A5AB-286E-4D13-B023-15A91AE9FA96}"/>
              </a:ext>
            </a:extLst>
          </p:cNvPr>
          <p:cNvSpPr>
            <a:spLocks noChangeArrowheads="1"/>
          </p:cNvSpPr>
          <p:nvPr/>
        </p:nvSpPr>
        <p:spPr bwMode="auto">
          <a:xfrm>
            <a:off x="7985110" y="3242101"/>
            <a:ext cx="2863936"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a:solidFill>
                  <a:schemeClr val="bg1"/>
                </a:solidFill>
                <a:effectLst>
                  <a:outerShdw blurRad="38100" dist="38100" dir="2700000" algn="tl">
                    <a:srgbClr val="000000">
                      <a:alpha val="43137"/>
                    </a:srgbClr>
                  </a:outerShdw>
                </a:effectLst>
                <a:latin typeface="+mn-lt"/>
              </a:rPr>
              <a:t>Las </a:t>
            </a:r>
            <a:r>
              <a:rPr lang="en-US" altLang="en-US" sz="1400" b="0" dirty="0" err="1">
                <a:solidFill>
                  <a:schemeClr val="bg1"/>
                </a:solidFill>
                <a:effectLst>
                  <a:outerShdw blurRad="38100" dist="38100" dir="2700000" algn="tl">
                    <a:srgbClr val="000000">
                      <a:alpha val="43137"/>
                    </a:srgbClr>
                  </a:outerShdw>
                </a:effectLst>
                <a:latin typeface="+mn-lt"/>
              </a:rPr>
              <a:t>características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colaborativas</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proporcionan</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una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ayuda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importante</a:t>
            </a:r>
            <a:r>
              <a:rPr lang="en-US" altLang="en-US" sz="1400" b="0" dirty="0">
                <a:solidFill>
                  <a:schemeClr val="bg1"/>
                </a:solidFill>
                <a:effectLst>
                  <a:outerShdw blurRad="38100" dist="38100" dir="2700000" algn="tl">
                    <a:srgbClr val="000000">
                      <a:alpha val="43137"/>
                    </a:srgbClr>
                  </a:outerShdw>
                </a:effectLst>
                <a:latin typeface="+mn-lt"/>
              </a:rPr>
              <a:t> para </a:t>
            </a:r>
            <a:r>
              <a:rPr lang="en-US" altLang="en-US" sz="1400" b="0" dirty="0" err="1">
                <a:solidFill>
                  <a:schemeClr val="bg1"/>
                </a:solidFill>
                <a:effectLst>
                  <a:outerShdw blurRad="38100" dist="38100" dir="2700000" algn="tl">
                    <a:srgbClr val="000000">
                      <a:alpha val="43137"/>
                    </a:srgbClr>
                  </a:outerShdw>
                </a:effectLst>
                <a:latin typeface="+mn-lt"/>
              </a:rPr>
              <a:t>aumentar</a:t>
            </a:r>
            <a:r>
              <a:rPr lang="en-US" altLang="en-US" sz="1400" b="0" dirty="0">
                <a:solidFill>
                  <a:schemeClr val="bg1"/>
                </a:solidFill>
                <a:effectLst>
                  <a:outerShdw blurRad="38100" dist="38100" dir="2700000" algn="tl">
                    <a:srgbClr val="000000">
                      <a:alpha val="43137"/>
                    </a:srgbClr>
                  </a:outerShdw>
                </a:effectLst>
                <a:latin typeface="+mn-lt"/>
              </a:rPr>
              <a:t> la </a:t>
            </a:r>
            <a:r>
              <a:rPr lang="en-US" altLang="en-US" sz="1400" b="0" dirty="0" err="1">
                <a:solidFill>
                  <a:schemeClr val="bg1"/>
                </a:solidFill>
                <a:effectLst>
                  <a:outerShdw blurRad="38100" dist="38100" dir="2700000" algn="tl">
                    <a:srgbClr val="000000">
                      <a:alpha val="43137"/>
                    </a:srgbClr>
                  </a:outerShdw>
                </a:effectLst>
                <a:latin typeface="+mn-lt"/>
              </a:rPr>
              <a:t>productividad</a:t>
            </a:r>
            <a:r>
              <a:rPr lang="en-US" altLang="en-US" sz="1400" b="0" dirty="0">
                <a:solidFill>
                  <a:schemeClr val="bg1"/>
                </a:solidFill>
                <a:effectLst>
                  <a:outerShdw blurRad="38100" dist="38100" dir="2700000" algn="tl">
                    <a:srgbClr val="000000">
                      <a:alpha val="43137"/>
                    </a:srgbClr>
                  </a:outerShdw>
                </a:effectLst>
                <a:latin typeface="+mn-lt"/>
              </a:rPr>
              <a:t> y el </a:t>
            </a:r>
            <a:r>
              <a:rPr lang="en-US" altLang="en-US" sz="1400" b="0" dirty="0" err="1">
                <a:solidFill>
                  <a:schemeClr val="bg1"/>
                </a:solidFill>
                <a:effectLst>
                  <a:outerShdw blurRad="38100" dist="38100" dir="2700000" algn="tl">
                    <a:srgbClr val="000000">
                      <a:alpha val="43137"/>
                    </a:srgbClr>
                  </a:outerShdw>
                </a:effectLst>
                <a:latin typeface="+mn-lt"/>
              </a:rPr>
              <a:t>impacto</a:t>
            </a:r>
            <a:r>
              <a:rPr lang="en-US" altLang="en-US" sz="1400" b="0" dirty="0">
                <a:solidFill>
                  <a:schemeClr val="bg1"/>
                </a:solidFill>
                <a:effectLst>
                  <a:outerShdw blurRad="38100" dist="38100" dir="2700000" algn="tl">
                    <a:srgbClr val="000000">
                      <a:alpha val="43137"/>
                    </a:srgbClr>
                  </a:outerShdw>
                </a:effectLst>
                <a:latin typeface="+mn-lt"/>
              </a:rPr>
              <a:t>.</a:t>
            </a:r>
          </a:p>
        </p:txBody>
      </p:sp>
      <p:pic>
        <p:nvPicPr>
          <p:cNvPr id="7" name="Picture 6" descr="Technology Solutions">
            <a:extLst>
              <a:ext uri="{FF2B5EF4-FFF2-40B4-BE49-F238E27FC236}">
                <a16:creationId xmlns:a16="http://schemas.microsoft.com/office/drawing/2014/main" id="{A1D50C4B-D840-4A3D-A834-8EC65806B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40" y="1529475"/>
            <a:ext cx="1603375"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s://www.ibm.com/analytics/us/en/technology/cloud-data-services/images/home/icon-flexible-branded.png">
            <a:extLst>
              <a:ext uri="{FF2B5EF4-FFF2-40B4-BE49-F238E27FC236}">
                <a16:creationId xmlns:a16="http://schemas.microsoft.com/office/drawing/2014/main" id="{5E72B7ED-F1F7-444A-8261-08C3B3E53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40" y="1828251"/>
            <a:ext cx="11906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C1BAF6C5-E5CB-4F2C-8160-36C36E2E4D46}"/>
              </a:ext>
            </a:extLst>
          </p:cNvPr>
          <p:cNvPicPr>
            <a:picLocks noChangeAspect="1"/>
          </p:cNvPicPr>
          <p:nvPr/>
        </p:nvPicPr>
        <p:blipFill>
          <a:blip r:embed="rId5">
            <a:duotone>
              <a:prstClr val="black"/>
              <a:srgbClr val="0070C0">
                <a:tint val="45000"/>
                <a:satMod val="400000"/>
              </a:srgbClr>
            </a:duotone>
          </a:blip>
          <a:stretch>
            <a:fillRect/>
          </a:stretch>
        </p:blipFill>
        <p:spPr>
          <a:xfrm>
            <a:off x="4818327" y="1626194"/>
            <a:ext cx="1611209" cy="1586229"/>
          </a:xfrm>
          <a:prstGeom prst="rect">
            <a:avLst/>
          </a:prstGeom>
        </p:spPr>
      </p:pic>
      <p:sp>
        <p:nvSpPr>
          <p:cNvPr id="10" name="Shape 444">
            <a:extLst>
              <a:ext uri="{FF2B5EF4-FFF2-40B4-BE49-F238E27FC236}">
                <a16:creationId xmlns:a16="http://schemas.microsoft.com/office/drawing/2014/main" id="{3B3A070D-FE54-44C6-AF1C-47201AE3EACA}"/>
              </a:ext>
            </a:extLst>
          </p:cNvPr>
          <p:cNvSpPr>
            <a:spLocks noChangeArrowheads="1"/>
          </p:cNvSpPr>
          <p:nvPr/>
        </p:nvSpPr>
        <p:spPr bwMode="auto">
          <a:xfrm>
            <a:off x="4631231" y="1138691"/>
            <a:ext cx="20347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1"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ECDEE752-90DC-43C3-B0FF-691CAED70273}"/>
              </a:ext>
            </a:extLst>
          </p:cNvPr>
          <p:cNvSpPr txBox="1">
            <a:spLocks noChangeArrowheads="1"/>
          </p:cNvSpPr>
          <p:nvPr/>
        </p:nvSpPr>
        <p:spPr bwMode="auto">
          <a:xfrm>
            <a:off x="4675001" y="1152863"/>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ea"/>
                <a:ea typeface="+mn-ea"/>
              </a:rPr>
              <a:t>Crear</a:t>
            </a:r>
            <a:endParaRPr lang="en-US" altLang="en-US" sz="2400" dirty="0">
              <a:solidFill>
                <a:schemeClr val="bg1"/>
              </a:solidFill>
              <a:latin typeface="+mn-ea"/>
              <a:ea typeface="+mn-ea"/>
            </a:endParaRPr>
          </a:p>
        </p:txBody>
      </p:sp>
      <p:sp>
        <p:nvSpPr>
          <p:cNvPr id="12" name="Shape 444">
            <a:extLst>
              <a:ext uri="{FF2B5EF4-FFF2-40B4-BE49-F238E27FC236}">
                <a16:creationId xmlns:a16="http://schemas.microsoft.com/office/drawing/2014/main" id="{0E7B8A80-234D-4641-9F11-B24953450F6B}"/>
              </a:ext>
            </a:extLst>
          </p:cNvPr>
          <p:cNvSpPr>
            <a:spLocks noChangeArrowheads="1"/>
          </p:cNvSpPr>
          <p:nvPr/>
        </p:nvSpPr>
        <p:spPr bwMode="auto">
          <a:xfrm>
            <a:off x="8186625" y="1102097"/>
            <a:ext cx="2200214" cy="551450"/>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3"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DC908F6E-8B06-4FF9-A57E-10DA6DDE1FB4}"/>
              </a:ext>
            </a:extLst>
          </p:cNvPr>
          <p:cNvSpPr txBox="1">
            <a:spLocks noChangeArrowheads="1"/>
          </p:cNvSpPr>
          <p:nvPr/>
        </p:nvSpPr>
        <p:spPr bwMode="auto">
          <a:xfrm>
            <a:off x="8394477" y="1138691"/>
            <a:ext cx="1883464" cy="415641"/>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Colaborar</a:t>
            </a:r>
            <a:endParaRPr lang="en-US" altLang="en-US" sz="2400" dirty="0">
              <a:solidFill>
                <a:schemeClr val="bg1"/>
              </a:solidFill>
              <a:latin typeface="+mn-lt"/>
            </a:endParaRPr>
          </a:p>
        </p:txBody>
      </p:sp>
      <p:sp>
        <p:nvSpPr>
          <p:cNvPr id="14" name="Rectangle 105">
            <a:extLst>
              <a:ext uri="{FF2B5EF4-FFF2-40B4-BE49-F238E27FC236}">
                <a16:creationId xmlns:a16="http://schemas.microsoft.com/office/drawing/2014/main" id="{B9B4FADE-5947-4956-AF33-8226EF4A3CC2}"/>
              </a:ext>
            </a:extLst>
          </p:cNvPr>
          <p:cNvSpPr>
            <a:spLocks noChangeArrowheads="1"/>
          </p:cNvSpPr>
          <p:nvPr/>
        </p:nvSpPr>
        <p:spPr bwMode="auto">
          <a:xfrm>
            <a:off x="706635" y="3212423"/>
            <a:ext cx="2786743"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algn="ctr">
              <a:buClrTx/>
              <a:buFontTx/>
              <a:buNone/>
            </a:pPr>
            <a:r>
              <a:rPr lang="en-US" altLang="en-US" sz="1400" b="0" dirty="0" err="1">
                <a:solidFill>
                  <a:schemeClr val="bg1"/>
                </a:solidFill>
                <a:effectLst>
                  <a:outerShdw blurRad="38100" dist="38100" dir="2700000" algn="tl">
                    <a:srgbClr val="000000">
                      <a:alpha val="43137"/>
                    </a:srgbClr>
                  </a:outerShdw>
                </a:effectLst>
                <a:latin typeface="+mn-lt"/>
              </a:rPr>
              <a:t>Herramientas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aprendizaje</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incluídas</a:t>
            </a:r>
            <a:r>
              <a:rPr lang="en-US" altLang="en-US" sz="1400" b="0" dirty="0">
                <a:solidFill>
                  <a:schemeClr val="bg1"/>
                </a:solidFill>
                <a:effectLst>
                  <a:outerShdw blurRad="38100" dist="38100" dir="2700000" algn="tl">
                    <a:srgbClr val="000000">
                      <a:alpha val="43137"/>
                    </a:srgbClr>
                  </a:outerShdw>
                </a:effectLst>
                <a:latin typeface="+mn-lt"/>
              </a:rPr>
              <a:t> con </a:t>
            </a:r>
            <a:r>
              <a:rPr lang="en-US" altLang="en-US" sz="1400" b="0" dirty="0" err="1">
                <a:solidFill>
                  <a:schemeClr val="bg1"/>
                </a:solidFill>
                <a:effectLst>
                  <a:outerShdw blurRad="38100" dist="38100" dir="2700000" algn="tl">
                    <a:srgbClr val="000000">
                      <a:alpha val="43137"/>
                    </a:srgbClr>
                  </a:outerShdw>
                </a:effectLst>
                <a:latin typeface="+mn-lt"/>
              </a:rPr>
              <a:t>tutoriales</a:t>
            </a:r>
            <a:r>
              <a:rPr lang="en-US" altLang="en-US" sz="1400" b="0" dirty="0">
                <a:solidFill>
                  <a:schemeClr val="bg1"/>
                </a:solidFill>
                <a:effectLst>
                  <a:outerShdw blurRad="38100" dist="38100" dir="2700000" algn="tl">
                    <a:srgbClr val="000000">
                      <a:alpha val="43137"/>
                    </a:srgbClr>
                  </a:outerShdw>
                </a:effectLst>
                <a:latin typeface="+mn-lt"/>
              </a:rPr>
              <a:t> de </a:t>
            </a:r>
            <a:r>
              <a:rPr lang="en-US" altLang="en-US" sz="1400" b="0" dirty="0" err="1">
                <a:solidFill>
                  <a:schemeClr val="bg1"/>
                </a:solidFill>
                <a:effectLst>
                  <a:outerShdw blurRad="38100" dist="38100" dir="2700000" algn="tl">
                    <a:srgbClr val="000000">
                      <a:alpha val="43137"/>
                    </a:srgbClr>
                  </a:outerShdw>
                </a:effectLst>
                <a:latin typeface="+mn-lt"/>
              </a:rPr>
              <a:t>básicos</a:t>
            </a:r>
            <a:r>
              <a:rPr lang="en-US" altLang="en-US" sz="1400" b="0" dirty="0">
                <a:solidFill>
                  <a:schemeClr val="bg1"/>
                </a:solidFill>
                <a:effectLst>
                  <a:outerShdw blurRad="38100" dist="38100" dir="2700000" algn="tl">
                    <a:srgbClr val="000000">
                      <a:alpha val="43137"/>
                    </a:srgbClr>
                  </a:outerShdw>
                </a:effectLst>
                <a:latin typeface="+mn-lt"/>
              </a:rPr>
              <a:t> a </a:t>
            </a:r>
            <a:r>
              <a:rPr lang="en-US" altLang="en-US" sz="1400" b="0" dirty="0" err="1">
                <a:solidFill>
                  <a:schemeClr val="bg1"/>
                </a:solidFill>
                <a:effectLst>
                  <a:outerShdw blurRad="38100" dist="38100" dir="2700000" algn="tl">
                    <a:srgbClr val="000000">
                      <a:alpha val="43137"/>
                    </a:srgbClr>
                  </a:outerShdw>
                </a:effectLst>
                <a:latin typeface="+mn-lt"/>
              </a:rPr>
              <a:t>avanzados</a:t>
            </a:r>
            <a:r>
              <a:rPr lang="en-US" altLang="en-US" sz="1400" b="0" dirty="0">
                <a:solidFill>
                  <a:schemeClr val="bg1"/>
                </a:solidFill>
                <a:effectLst>
                  <a:outerShdw blurRad="38100" dist="38100" dir="2700000" algn="tl">
                    <a:srgbClr val="000000">
                      <a:alpha val="43137"/>
                    </a:srgbClr>
                  </a:outerShdw>
                </a:effectLst>
                <a:latin typeface="+mn-lt"/>
              </a:rPr>
              <a:t> para que </a:t>
            </a:r>
            <a:r>
              <a:rPr lang="en-US" altLang="en-US" sz="1400" b="0" dirty="0" err="1">
                <a:solidFill>
                  <a:schemeClr val="bg1"/>
                </a:solidFill>
                <a:effectLst>
                  <a:outerShdw blurRad="38100" dist="38100" dir="2700000" algn="tl">
                    <a:srgbClr val="000000">
                      <a:alpha val="43137"/>
                    </a:srgbClr>
                  </a:outerShdw>
                </a:effectLst>
                <a:latin typeface="+mn-lt"/>
              </a:rPr>
              <a:t>cualquiera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pueda</a:t>
            </a:r>
            <a:r>
              <a:rPr lang="en-US" altLang="en-US" sz="1400" b="0" dirty="0">
                <a:solidFill>
                  <a:schemeClr val="bg1"/>
                </a:solidFill>
                <a:effectLst>
                  <a:outerShdw blurRad="38100" dist="38100" dir="2700000" algn="tl">
                    <a:srgbClr val="000000">
                      <a:alpha val="43137"/>
                    </a:srgbClr>
                  </a:outerShdw>
                </a:effectLst>
                <a:latin typeface="+mn-lt"/>
              </a:rPr>
              <a:t> </a:t>
            </a:r>
            <a:r>
              <a:rPr lang="en-US" altLang="en-US" sz="1400" b="0" dirty="0" err="1">
                <a:solidFill>
                  <a:schemeClr val="bg1"/>
                </a:solidFill>
                <a:effectLst>
                  <a:outerShdw blurRad="38100" dist="38100" dir="2700000" algn="tl">
                    <a:srgbClr val="000000">
                      <a:alpha val="43137"/>
                    </a:srgbClr>
                  </a:outerShdw>
                </a:effectLst>
                <a:latin typeface="+mn-lt"/>
              </a:rPr>
              <a:t>empezar</a:t>
            </a:r>
            <a:endParaRPr lang="en-US" altLang="en-US" sz="1400" b="0" dirty="0">
              <a:solidFill>
                <a:schemeClr val="bg1"/>
              </a:solidFill>
              <a:effectLst>
                <a:outerShdw blurRad="38100" dist="38100" dir="2700000" algn="tl">
                  <a:srgbClr val="000000">
                    <a:alpha val="43137"/>
                  </a:srgbClr>
                </a:outerShdw>
              </a:effectLst>
              <a:latin typeface="+mn-lt"/>
            </a:endParaRPr>
          </a:p>
        </p:txBody>
      </p:sp>
      <p:sp>
        <p:nvSpPr>
          <p:cNvPr id="15" name="Rectangle 105">
            <a:extLst>
              <a:ext uri="{FF2B5EF4-FFF2-40B4-BE49-F238E27FC236}">
                <a16:creationId xmlns:a16="http://schemas.microsoft.com/office/drawing/2014/main" id="{5DEF7532-271B-43B5-AAD8-08CD6C385F4A}"/>
              </a:ext>
            </a:extLst>
          </p:cNvPr>
          <p:cNvSpPr>
            <a:spLocks noChangeArrowheads="1"/>
          </p:cNvSpPr>
          <p:nvPr/>
        </p:nvSpPr>
        <p:spPr bwMode="auto">
          <a:xfrm>
            <a:off x="493114" y="4196208"/>
            <a:ext cx="2786743" cy="2031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a:latin typeface="+mn-lt"/>
              </a:rPr>
              <a:t>Tome </a:t>
            </a:r>
            <a:r>
              <a:rPr lang="en-US" altLang="en-US" sz="1400" b="0" dirty="0" err="1">
                <a:latin typeface="+mn-lt"/>
              </a:rPr>
              <a:t>clases</a:t>
            </a:r>
            <a:r>
              <a:rPr lang="en-US" altLang="en-US" sz="1400" b="0" dirty="0">
                <a:latin typeface="+mn-lt"/>
              </a:rPr>
              <a:t> de </a:t>
            </a:r>
            <a:r>
              <a:rPr lang="en-US" altLang="en-US" sz="1400" b="0" dirty="0" err="1">
                <a:latin typeface="+mn-lt"/>
              </a:rPr>
              <a:t>Ciencia</a:t>
            </a:r>
            <a:r>
              <a:rPr lang="en-US" altLang="en-US" sz="1400" b="0" dirty="0">
                <a:latin typeface="+mn-lt"/>
              </a:rPr>
              <a:t> de </a:t>
            </a:r>
            <a:r>
              <a:rPr lang="en-US" altLang="en-US" sz="1400" b="0" dirty="0" err="1">
                <a:latin typeface="+mn-lt"/>
              </a:rPr>
              <a:t>Datos</a:t>
            </a:r>
            <a:r>
              <a:rPr lang="en-US" altLang="en-US" sz="1400" b="0" dirty="0">
                <a:latin typeface="+mn-lt"/>
              </a:rPr>
              <a:t> y </a:t>
            </a:r>
            <a:r>
              <a:rPr lang="en-US" altLang="en-US" sz="1400" b="0" dirty="0" err="1">
                <a:latin typeface="+mn-lt"/>
              </a:rPr>
              <a:t>únase</a:t>
            </a:r>
            <a:r>
              <a:rPr lang="en-US" altLang="en-US" sz="1400" b="0" dirty="0">
                <a:latin typeface="+mn-lt"/>
              </a:rPr>
              <a:t> a 400,000+ </a:t>
            </a:r>
            <a:r>
              <a:rPr lang="en-US" altLang="en-US" sz="1400" b="0" dirty="0" err="1">
                <a:latin typeface="+mn-lt"/>
              </a:rPr>
              <a:t>usuarios</a:t>
            </a:r>
            <a:r>
              <a:rPr lang="en-US" altLang="en-US" sz="1400" b="0" dirty="0">
                <a:latin typeface="+mn-lt"/>
              </a:rPr>
              <a:t> </a:t>
            </a:r>
            <a:r>
              <a:rPr lang="en-US" altLang="en-US" sz="1400" b="0" dirty="0" err="1">
                <a:latin typeface="+mn-lt"/>
              </a:rPr>
              <a:t>registrados</a:t>
            </a:r>
            <a:r>
              <a:rPr lang="en-US" altLang="en-US" sz="1400" b="0" dirty="0">
                <a:latin typeface="+mn-lt"/>
              </a:rPr>
              <a:t> </a:t>
            </a:r>
            <a:r>
              <a:rPr lang="en-US" altLang="en-US" sz="1400" b="0" dirty="0" err="1">
                <a:latin typeface="+mn-lt"/>
              </a:rPr>
              <a:t>en</a:t>
            </a:r>
            <a:r>
              <a:rPr lang="en-US" altLang="en-US" sz="1400" b="0" dirty="0">
                <a:latin typeface="+mn-lt"/>
              </a:rPr>
              <a:t> Cognitive Class</a:t>
            </a:r>
          </a:p>
          <a:p>
            <a:pPr marL="285750" indent="-285750">
              <a:buClrTx/>
            </a:pPr>
            <a:r>
              <a:rPr lang="en-US" altLang="en-US" sz="1400" b="0" dirty="0" err="1">
                <a:latin typeface="+mn-lt"/>
              </a:rPr>
              <a:t>Apalánquese</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conjuntos</a:t>
            </a:r>
            <a:r>
              <a:rPr lang="en-US" altLang="en-US" sz="1400" b="0" dirty="0">
                <a:latin typeface="+mn-lt"/>
              </a:rPr>
              <a:t> de </a:t>
            </a:r>
            <a:r>
              <a:rPr lang="en-US" altLang="en-US" sz="1400" b="0" dirty="0" err="1">
                <a:latin typeface="+mn-lt"/>
              </a:rPr>
              <a:t>datos</a:t>
            </a:r>
            <a:r>
              <a:rPr lang="en-US" altLang="en-US" sz="1400" b="0" dirty="0">
                <a:latin typeface="+mn-lt"/>
              </a:rPr>
              <a:t>, </a:t>
            </a:r>
            <a:r>
              <a:rPr lang="en-US" altLang="en-US" sz="1400" b="0" dirty="0" err="1">
                <a:latin typeface="+mn-lt"/>
              </a:rPr>
              <a:t>código</a:t>
            </a:r>
            <a:r>
              <a:rPr lang="en-US" altLang="en-US" sz="1400" b="0" dirty="0">
                <a:latin typeface="+mn-lt"/>
              </a:rPr>
              <a:t> de </a:t>
            </a:r>
            <a:r>
              <a:rPr lang="en-US" altLang="en-US" sz="1400" b="0" dirty="0" err="1">
                <a:latin typeface="+mn-lt"/>
              </a:rPr>
              <a:t>ejemplo</a:t>
            </a:r>
            <a:r>
              <a:rPr lang="en-US" altLang="en-US" sz="1400" b="0" dirty="0">
                <a:latin typeface="+mn-lt"/>
              </a:rPr>
              <a:t>, </a:t>
            </a:r>
            <a:r>
              <a:rPr lang="en-US" altLang="en-US" sz="1400" b="0" dirty="0" err="1">
                <a:latin typeface="+mn-lt"/>
              </a:rPr>
              <a:t>tutoriales</a:t>
            </a:r>
            <a:r>
              <a:rPr lang="en-US" altLang="en-US" sz="1400" b="0" dirty="0">
                <a:latin typeface="+mn-lt"/>
              </a:rPr>
              <a:t> y </a:t>
            </a:r>
            <a:r>
              <a:rPr lang="en-US" altLang="en-US" sz="1400" b="0" dirty="0" err="1">
                <a:latin typeface="+mn-lt"/>
              </a:rPr>
              <a:t>artículos</a:t>
            </a:r>
            <a:r>
              <a:rPr lang="en-US" altLang="en-US" sz="1400" b="0" dirty="0">
                <a:latin typeface="+mn-lt"/>
              </a:rPr>
              <a:t> </a:t>
            </a:r>
            <a:r>
              <a:rPr lang="en-US" altLang="en-US" sz="1400" b="0" dirty="0" err="1">
                <a:latin typeface="+mn-lt"/>
              </a:rPr>
              <a:t>técnicos</a:t>
            </a:r>
            <a:endParaRPr lang="en-US" altLang="en-US" sz="1400" b="0" dirty="0">
              <a:effectLst>
                <a:outerShdw blurRad="38100" dist="38100" dir="2700000" algn="tl">
                  <a:srgbClr val="000000">
                    <a:alpha val="43137"/>
                  </a:srgbClr>
                </a:outerShdw>
              </a:effectLst>
              <a:latin typeface="+mn-lt"/>
            </a:endParaRPr>
          </a:p>
          <a:p>
            <a:pPr marL="285750" indent="-285750">
              <a:buClrTx/>
            </a:pPr>
            <a:endParaRPr lang="en-US" altLang="en-US" sz="1400" b="0" dirty="0">
              <a:effectLst>
                <a:outerShdw blurRad="38100" dist="38100" dir="2700000" algn="tl">
                  <a:srgbClr val="000000">
                    <a:alpha val="43137"/>
                  </a:srgbClr>
                </a:outerShdw>
              </a:effectLst>
              <a:latin typeface="+mn-lt"/>
            </a:endParaRPr>
          </a:p>
        </p:txBody>
      </p:sp>
      <p:sp>
        <p:nvSpPr>
          <p:cNvPr id="16" name="Rectangle 105">
            <a:extLst>
              <a:ext uri="{FF2B5EF4-FFF2-40B4-BE49-F238E27FC236}">
                <a16:creationId xmlns:a16="http://schemas.microsoft.com/office/drawing/2014/main" id="{DB03E211-98AE-42F9-B26F-164A6BED8507}"/>
              </a:ext>
            </a:extLst>
          </p:cNvPr>
          <p:cNvSpPr>
            <a:spLocks noChangeArrowheads="1"/>
          </p:cNvSpPr>
          <p:nvPr/>
        </p:nvSpPr>
        <p:spPr bwMode="auto">
          <a:xfrm>
            <a:off x="4239112" y="4196208"/>
            <a:ext cx="2786743"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Apóyese</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inversión</a:t>
            </a:r>
            <a:r>
              <a:rPr lang="en-US" altLang="en-US" sz="1400" b="0" dirty="0">
                <a:latin typeface="+mn-lt"/>
              </a:rPr>
              <a:t> </a:t>
            </a:r>
            <a:r>
              <a:rPr lang="en-US" altLang="en-US" sz="1400" b="0" dirty="0" err="1">
                <a:latin typeface="+mn-lt"/>
              </a:rPr>
              <a:t>líder</a:t>
            </a:r>
            <a:r>
              <a:rPr lang="en-US" altLang="en-US" sz="1400" b="0" dirty="0">
                <a:latin typeface="+mn-lt"/>
              </a:rPr>
              <a:t> </a:t>
            </a:r>
            <a:r>
              <a:rPr lang="en-US" altLang="en-US" sz="1400" b="0" dirty="0" err="1">
                <a:latin typeface="+mn-lt"/>
              </a:rPr>
              <a:t>en</a:t>
            </a:r>
            <a:r>
              <a:rPr lang="en-US" altLang="en-US" sz="1400" b="0" dirty="0">
                <a:latin typeface="+mn-lt"/>
              </a:rPr>
              <a:t> la </a:t>
            </a:r>
            <a:r>
              <a:rPr lang="en-US" altLang="en-US" sz="1400" b="0" dirty="0" err="1">
                <a:latin typeface="+mn-lt"/>
              </a:rPr>
              <a:t>industria</a:t>
            </a:r>
            <a:r>
              <a:rPr lang="en-US" altLang="en-US" sz="1400" b="0" dirty="0">
                <a:latin typeface="+mn-lt"/>
              </a:rPr>
              <a:t> de IBM </a:t>
            </a:r>
            <a:r>
              <a:rPr lang="en-US" altLang="en-US" sz="1400" b="0" dirty="0" err="1">
                <a:latin typeface="+mn-lt"/>
              </a:rPr>
              <a:t>en</a:t>
            </a:r>
            <a:r>
              <a:rPr lang="en-US" altLang="en-US" sz="1400" b="0" dirty="0">
                <a:latin typeface="+mn-lt"/>
              </a:rPr>
              <a:t> Spark (3500 </a:t>
            </a:r>
            <a:r>
              <a:rPr lang="en-US" altLang="en-US" sz="1400" b="0" dirty="0" err="1">
                <a:latin typeface="+mn-lt"/>
              </a:rPr>
              <a:t>desarrolladores</a:t>
            </a:r>
            <a:r>
              <a:rPr lang="en-US" altLang="en-US" sz="1400" b="0" dirty="0">
                <a:latin typeface="+mn-lt"/>
              </a:rPr>
              <a:t> e </a:t>
            </a:r>
            <a:r>
              <a:rPr lang="en-US" altLang="en-US" sz="1400" b="0" dirty="0" err="1">
                <a:latin typeface="+mn-lt"/>
              </a:rPr>
              <a:t>investigadores</a:t>
            </a:r>
            <a:r>
              <a:rPr lang="en-US" altLang="en-US" sz="1400" b="0" dirty="0">
                <a:latin typeface="+mn-lt"/>
              </a:rPr>
              <a:t>)</a:t>
            </a:r>
          </a:p>
          <a:p>
            <a:pPr marL="285750" indent="-285750">
              <a:buClrTx/>
            </a:pPr>
            <a:r>
              <a:rPr lang="en-US" altLang="en-US" sz="1400" b="0" dirty="0">
                <a:latin typeface="+mn-lt"/>
              </a:rPr>
              <a:t>Use el </a:t>
            </a:r>
            <a:r>
              <a:rPr lang="en-US" altLang="en-US" sz="1400" b="0" dirty="0" err="1">
                <a:latin typeface="+mn-lt"/>
              </a:rPr>
              <a:t>código</a:t>
            </a:r>
            <a:r>
              <a:rPr lang="en-US" altLang="en-US" sz="1400" b="0" dirty="0">
                <a:latin typeface="+mn-lt"/>
              </a:rPr>
              <a:t> </a:t>
            </a:r>
            <a:r>
              <a:rPr lang="en-US" altLang="en-US" sz="1400" b="0" dirty="0" err="1">
                <a:latin typeface="+mn-lt"/>
              </a:rPr>
              <a:t>abierto</a:t>
            </a:r>
            <a:r>
              <a:rPr lang="en-US" altLang="en-US" sz="1400" b="0" dirty="0">
                <a:latin typeface="+mn-lt"/>
              </a:rPr>
              <a:t> y las </a:t>
            </a:r>
            <a:r>
              <a:rPr lang="en-US" altLang="en-US" sz="1400" b="0" dirty="0" err="1">
                <a:latin typeface="+mn-lt"/>
              </a:rPr>
              <a:t>herramientas</a:t>
            </a:r>
            <a:r>
              <a:rPr lang="en-US" altLang="en-US" sz="1400" b="0" dirty="0">
                <a:latin typeface="+mn-lt"/>
              </a:rPr>
              <a:t> de valor </a:t>
            </a:r>
            <a:r>
              <a:rPr lang="en-US" altLang="en-US" sz="1400" b="0" dirty="0" err="1">
                <a:latin typeface="+mn-lt"/>
              </a:rPr>
              <a:t>añadido</a:t>
            </a:r>
            <a:r>
              <a:rPr lang="en-US" altLang="en-US" sz="1400" b="0" dirty="0">
                <a:latin typeface="+mn-lt"/>
              </a:rPr>
              <a:t> de </a:t>
            </a:r>
            <a:r>
              <a:rPr lang="en-US" altLang="en-US" sz="1400" b="0" dirty="0" err="1">
                <a:latin typeface="+mn-lt"/>
              </a:rPr>
              <a:t>modo</a:t>
            </a:r>
            <a:r>
              <a:rPr lang="en-US" altLang="en-US" sz="1400" b="0" dirty="0">
                <a:latin typeface="+mn-lt"/>
              </a:rPr>
              <a:t> </a:t>
            </a:r>
            <a:r>
              <a:rPr lang="en-US" altLang="en-US" sz="1400" b="0" dirty="0" err="1">
                <a:latin typeface="+mn-lt"/>
              </a:rPr>
              <a:t>integrado</a:t>
            </a:r>
            <a:r>
              <a:rPr lang="en-US" altLang="en-US" sz="1400" b="0" dirty="0">
                <a:latin typeface="+mn-lt"/>
              </a:rPr>
              <a:t>, </a:t>
            </a:r>
            <a:r>
              <a:rPr lang="en-US" altLang="en-US" sz="1400" b="0" dirty="0" err="1">
                <a:latin typeface="+mn-lt"/>
              </a:rPr>
              <a:t>gobernado</a:t>
            </a:r>
            <a:r>
              <a:rPr lang="en-US" altLang="en-US" sz="1400" b="0" dirty="0">
                <a:latin typeface="+mn-lt"/>
              </a:rPr>
              <a:t> y </a:t>
            </a:r>
            <a:r>
              <a:rPr lang="en-US" altLang="en-US" sz="1400" b="0" dirty="0" err="1">
                <a:latin typeface="+mn-lt"/>
              </a:rPr>
              <a:t>seguro</a:t>
            </a:r>
            <a:endParaRPr lang="en-US" altLang="en-US" sz="1400" b="0" dirty="0">
              <a:effectLst>
                <a:outerShdw blurRad="38100" dist="38100" dir="2700000" algn="tl">
                  <a:srgbClr val="000000">
                    <a:alpha val="43137"/>
                  </a:srgbClr>
                </a:outerShdw>
              </a:effectLst>
              <a:latin typeface="+mn-lt"/>
            </a:endParaRPr>
          </a:p>
        </p:txBody>
      </p:sp>
      <p:sp>
        <p:nvSpPr>
          <p:cNvPr id="17" name="Rectangle 105">
            <a:extLst>
              <a:ext uri="{FF2B5EF4-FFF2-40B4-BE49-F238E27FC236}">
                <a16:creationId xmlns:a16="http://schemas.microsoft.com/office/drawing/2014/main" id="{281F33B4-68B6-4EFB-8E8F-979BCAB92EEE}"/>
              </a:ext>
            </a:extLst>
          </p:cNvPr>
          <p:cNvSpPr>
            <a:spLocks noChangeArrowheads="1"/>
          </p:cNvSpPr>
          <p:nvPr/>
        </p:nvSpPr>
        <p:spPr bwMode="auto">
          <a:xfrm>
            <a:off x="7905635" y="4265104"/>
            <a:ext cx="2837886" cy="18158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2225">
                <a:solidFill>
                  <a:srgbClr val="000000"/>
                </a:solidFill>
                <a:miter lim="800000"/>
                <a:headEnd/>
                <a:tailEnd/>
              </a14:hiddenLine>
            </a:ext>
          </a:extLst>
        </p:spPr>
        <p:txBody>
          <a:bodyPr wrap="square">
            <a:spAutoFit/>
          </a:bodyPr>
          <a:lstStyle>
            <a:lvl1pPr>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pPr marL="285750" indent="-285750">
              <a:buClrTx/>
            </a:pPr>
            <a:r>
              <a:rPr lang="en-US" altLang="en-US" sz="1400" b="0" dirty="0" err="1">
                <a:latin typeface="+mn-lt"/>
              </a:rPr>
              <a:t>Administre</a:t>
            </a:r>
            <a:r>
              <a:rPr lang="en-US" altLang="en-US" sz="1400" b="0" dirty="0">
                <a:latin typeface="+mn-lt"/>
              </a:rPr>
              <a:t> </a:t>
            </a:r>
            <a:r>
              <a:rPr lang="en-US" altLang="en-US" sz="1400" b="0" dirty="0" err="1">
                <a:latin typeface="+mn-lt"/>
              </a:rPr>
              <a:t>los</a:t>
            </a:r>
            <a:r>
              <a:rPr lang="en-US" altLang="en-US" sz="1400" b="0" dirty="0">
                <a:latin typeface="+mn-lt"/>
              </a:rPr>
              <a:t> </a:t>
            </a:r>
            <a:r>
              <a:rPr lang="en-US" altLang="en-US" sz="1400" b="0" dirty="0" err="1">
                <a:latin typeface="+mn-lt"/>
              </a:rPr>
              <a:t>recursos</a:t>
            </a:r>
            <a:r>
              <a:rPr lang="en-US" altLang="en-US" sz="1400" b="0" dirty="0">
                <a:latin typeface="+mn-lt"/>
              </a:rPr>
              <a:t> del </a:t>
            </a:r>
            <a:r>
              <a:rPr lang="en-US" altLang="en-US" sz="1400" b="0" dirty="0" err="1">
                <a:latin typeface="+mn-lt"/>
              </a:rPr>
              <a:t>proyecto</a:t>
            </a:r>
            <a:r>
              <a:rPr lang="en-US" altLang="en-US" sz="1400" b="0" dirty="0">
                <a:latin typeface="+mn-lt"/>
              </a:rPr>
              <a:t> y la </a:t>
            </a:r>
            <a:r>
              <a:rPr lang="en-US" altLang="en-US" sz="1400" b="0" dirty="0" err="1">
                <a:latin typeface="+mn-lt"/>
              </a:rPr>
              <a:t>colaboración</a:t>
            </a:r>
            <a:r>
              <a:rPr lang="en-US" altLang="en-US" sz="1400" b="0" dirty="0">
                <a:latin typeface="+mn-lt"/>
              </a:rPr>
              <a:t> del </a:t>
            </a:r>
            <a:r>
              <a:rPr lang="en-US" altLang="en-US" sz="1400" b="0" dirty="0" err="1">
                <a:latin typeface="+mn-lt"/>
              </a:rPr>
              <a:t>usuario</a:t>
            </a:r>
            <a:r>
              <a:rPr lang="en-US" altLang="en-US" sz="1400" b="0" dirty="0">
                <a:latin typeface="+mn-lt"/>
              </a:rPr>
              <a:t> </a:t>
            </a:r>
            <a:r>
              <a:rPr lang="en-US" altLang="en-US" sz="1400" b="0" dirty="0" err="1">
                <a:latin typeface="+mn-lt"/>
              </a:rPr>
              <a:t>en</a:t>
            </a:r>
            <a:r>
              <a:rPr lang="en-US" altLang="en-US" sz="1400" b="0" dirty="0">
                <a:latin typeface="+mn-lt"/>
              </a:rPr>
              <a:t> </a:t>
            </a:r>
            <a:r>
              <a:rPr lang="en-US" altLang="en-US" sz="1400" b="0" dirty="0" err="1">
                <a:latin typeface="+mn-lt"/>
              </a:rPr>
              <a:t>su</a:t>
            </a:r>
            <a:r>
              <a:rPr lang="en-US" altLang="en-US" sz="1400" b="0" dirty="0">
                <a:latin typeface="+mn-lt"/>
              </a:rPr>
              <a:t> Data Lake y Sandbox</a:t>
            </a:r>
          </a:p>
          <a:p>
            <a:pPr marL="285750" indent="-285750">
              <a:buClrTx/>
            </a:pPr>
            <a:r>
              <a:rPr lang="en-US" altLang="en-US" sz="1400" b="0" dirty="0" err="1">
                <a:latin typeface="+mn-lt"/>
              </a:rPr>
              <a:t>Comparte</a:t>
            </a:r>
            <a:r>
              <a:rPr lang="en-US" altLang="en-US" sz="1400" b="0" dirty="0">
                <a:latin typeface="+mn-lt"/>
              </a:rPr>
              <a:t>, </a:t>
            </a:r>
            <a:r>
              <a:rPr lang="en-US" altLang="en-US" sz="1400" b="0" dirty="0" err="1">
                <a:latin typeface="+mn-lt"/>
              </a:rPr>
              <a:t>bifurca</a:t>
            </a:r>
            <a:r>
              <a:rPr lang="en-US" altLang="en-US" sz="1400" b="0" dirty="0">
                <a:latin typeface="+mn-lt"/>
              </a:rPr>
              <a:t> y </a:t>
            </a:r>
            <a:r>
              <a:rPr lang="en-US" altLang="en-US" sz="1400" b="0" dirty="0" err="1">
                <a:latin typeface="+mn-lt"/>
              </a:rPr>
              <a:t>reutiliza</a:t>
            </a:r>
            <a:r>
              <a:rPr lang="en-US" altLang="en-US" sz="1400" b="0" dirty="0">
                <a:latin typeface="+mn-lt"/>
              </a:rPr>
              <a:t> </a:t>
            </a:r>
            <a:r>
              <a:rPr lang="en-US" altLang="en-US" sz="1400" b="0" dirty="0" err="1">
                <a:latin typeface="+mn-lt"/>
              </a:rPr>
              <a:t>activos</a:t>
            </a:r>
            <a:r>
              <a:rPr lang="en-US" altLang="en-US" sz="1400" b="0" dirty="0">
                <a:latin typeface="+mn-lt"/>
              </a:rPr>
              <a:t> con </a:t>
            </a:r>
            <a:r>
              <a:rPr lang="en-US" altLang="en-US" sz="1400" b="0" dirty="0" err="1">
                <a:latin typeface="+mn-lt"/>
              </a:rPr>
              <a:t>características</a:t>
            </a:r>
            <a:r>
              <a:rPr lang="en-US" altLang="en-US" sz="1400" b="0" dirty="0">
                <a:latin typeface="+mn-lt"/>
              </a:rPr>
              <a:t> </a:t>
            </a:r>
            <a:r>
              <a:rPr lang="en-US" altLang="en-US" sz="1400" b="0" dirty="0" err="1">
                <a:latin typeface="+mn-lt"/>
              </a:rPr>
              <a:t>sociales</a:t>
            </a:r>
            <a:r>
              <a:rPr lang="en-US" altLang="en-US" sz="1400" b="0" dirty="0">
                <a:latin typeface="+mn-lt"/>
              </a:rPr>
              <a:t> y </a:t>
            </a:r>
            <a:r>
              <a:rPr lang="en-US" altLang="en-US" sz="1400" b="0" dirty="0" err="1">
                <a:latin typeface="+mn-lt"/>
              </a:rPr>
              <a:t>comunitarias</a:t>
            </a:r>
            <a:r>
              <a:rPr lang="en-US" altLang="en-US" sz="1400" b="0" dirty="0">
                <a:latin typeface="+mn-lt"/>
              </a:rPr>
              <a:t> </a:t>
            </a:r>
            <a:r>
              <a:rPr lang="en-US" altLang="en-US" sz="1400" b="0" dirty="0" err="1">
                <a:latin typeface="+mn-lt"/>
              </a:rPr>
              <a:t>incorporadas</a:t>
            </a:r>
            <a:endParaRPr lang="en-US" altLang="en-US" sz="1400" b="0" dirty="0">
              <a:effectLst>
                <a:outerShdw blurRad="38100" dist="38100" dir="2700000" algn="tl">
                  <a:srgbClr val="000000">
                    <a:alpha val="43137"/>
                  </a:srgbClr>
                </a:outerShdw>
              </a:effectLst>
              <a:latin typeface="+mn-lt"/>
            </a:endParaRPr>
          </a:p>
        </p:txBody>
      </p:sp>
      <p:sp>
        <p:nvSpPr>
          <p:cNvPr id="18" name="Shape 444">
            <a:extLst>
              <a:ext uri="{FF2B5EF4-FFF2-40B4-BE49-F238E27FC236}">
                <a16:creationId xmlns:a16="http://schemas.microsoft.com/office/drawing/2014/main" id="{5EE628CB-3C4E-42F8-8C9E-F50B7FAF2C3C}"/>
              </a:ext>
            </a:extLst>
          </p:cNvPr>
          <p:cNvSpPr>
            <a:spLocks noChangeArrowheads="1"/>
          </p:cNvSpPr>
          <p:nvPr/>
        </p:nvSpPr>
        <p:spPr bwMode="auto">
          <a:xfrm>
            <a:off x="1046459" y="1139922"/>
            <a:ext cx="2233398" cy="551451"/>
          </a:xfrm>
          <a:prstGeom prst="rect">
            <a:avLst/>
          </a:prstGeom>
          <a:solidFill>
            <a:schemeClr val="accent1">
              <a:lumMod val="50000"/>
            </a:schemeClr>
          </a:solidFill>
          <a:ln>
            <a:solidFill>
              <a:schemeClr val="accent1">
                <a:lumMod val="60000"/>
                <a:lumOff val="40000"/>
              </a:schemeClr>
            </a:solidFill>
          </a:ln>
        </p:spPr>
        <p:txBody>
          <a:bodyPr lIns="0" tIns="0" rIns="0" bIns="0" anchor="ctr"/>
          <a:lstStyle>
            <a:lvl1pPr defTabSz="2176463">
              <a:buClr>
                <a:schemeClr val="tx1"/>
              </a:buClr>
              <a:buFont typeface="Wingdings" panose="05000000000000000000" pitchFamily="2" charset="2"/>
              <a:buChar char="§"/>
              <a:defRPr sz="2000" b="1">
                <a:solidFill>
                  <a:schemeClr val="tx1"/>
                </a:solidFill>
                <a:latin typeface="Arial" panose="020B0604020202020204" pitchFamily="34" charset="0"/>
                <a:cs typeface="Arial" panose="020B0604020202020204" pitchFamily="34" charset="0"/>
              </a:defRPr>
            </a:lvl1pPr>
            <a:lvl2pPr marL="742950" indent="-285750" defTabSz="2176463">
              <a:buClr>
                <a:schemeClr val="tx1"/>
              </a:buClr>
              <a:buFont typeface="Arial" panose="020B0604020202020204" pitchFamily="34" charset="0"/>
              <a:buChar char="–"/>
              <a:defRPr>
                <a:solidFill>
                  <a:schemeClr val="tx1"/>
                </a:solidFill>
                <a:latin typeface="Arial" panose="020B0604020202020204" pitchFamily="34" charset="0"/>
                <a:cs typeface="Arial" panose="020B0604020202020204" pitchFamily="34" charset="0"/>
              </a:defRPr>
            </a:lvl2pPr>
            <a:lvl3pPr marL="1143000" indent="-228600" defTabSz="2176463">
              <a:buClr>
                <a:schemeClr val="tx1"/>
              </a:buClr>
              <a:buChar char="•"/>
              <a:defRPr sz="1600">
                <a:solidFill>
                  <a:schemeClr val="tx1"/>
                </a:solidFill>
                <a:latin typeface="Arial" panose="020B0604020202020204" pitchFamily="34" charset="0"/>
                <a:cs typeface="Arial" panose="020B0604020202020204" pitchFamily="34" charset="0"/>
              </a:defRPr>
            </a:lvl3pPr>
            <a:lvl4pPr marL="1600200" indent="-228600" defTabSz="2176463">
              <a:buClr>
                <a:schemeClr val="tx1"/>
              </a:buClr>
              <a:buSzPct val="65000"/>
              <a:buFont typeface="Wingdings" panose="05000000000000000000" pitchFamily="2" charset="2"/>
              <a:buChar char="q"/>
              <a:defRPr sz="1400">
                <a:solidFill>
                  <a:schemeClr val="tx1"/>
                </a:solidFill>
                <a:latin typeface="Arial" panose="020B0604020202020204" pitchFamily="34" charset="0"/>
                <a:cs typeface="Arial" panose="020B0604020202020204" pitchFamily="34" charset="0"/>
              </a:defRPr>
            </a:lvl4pPr>
            <a:lvl5pPr marL="2057400" indent="-228600" defTabSz="2176463">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5pPr>
            <a:lvl6pPr marL="25146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6pPr>
            <a:lvl7pPr marL="29718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7pPr>
            <a:lvl8pPr marL="34290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8pPr>
            <a:lvl9pPr marL="3886200" indent="-228600" defTabSz="2176463" eaLnBrk="0" fontAlgn="base" hangingPunct="0">
              <a:spcBef>
                <a:spcPct val="0"/>
              </a:spcBef>
              <a:spcAft>
                <a:spcPct val="0"/>
              </a:spcAft>
              <a:buClr>
                <a:schemeClr val="tx1"/>
              </a:buClr>
              <a:buFont typeface="Arial" panose="020B0604020202020204" pitchFamily="34" charset="0"/>
              <a:buChar char="&gt;"/>
              <a:defRPr sz="1400">
                <a:solidFill>
                  <a:schemeClr val="tx1"/>
                </a:solidFill>
                <a:latin typeface="Arial" panose="020B0604020202020204" pitchFamily="34" charset="0"/>
                <a:cs typeface="Arial" panose="020B0604020202020204" pitchFamily="34" charset="0"/>
              </a:defRPr>
            </a:lvl9pPr>
          </a:lstStyle>
          <a:p>
            <a:endParaRPr lang="en-US" sz="1600" dirty="0"/>
          </a:p>
        </p:txBody>
      </p:sp>
      <p:sp>
        <p:nvSpPr>
          <p:cNvPr id="19" name="Text Box 29" descr="On page 14, the six cloud business enablers listed are applicable whether your client is a consumer or a provider of cloud-based offerings.&#10;&#10;Cloud enables cost flexibility and shifts CapEx to OpEx. CapEx is money spent on acquiring physical assets for the purpose of running business. OpEx is money spent on the operational aspect of running business. &#10;&#10;The pay-per-use model of cloud provides greater flexibility and eliminates the need for significant capital expenditures.&#10;&#10;Cloud also enables business scalability.  Businesses can scale operations very easily based on every changing requirements. If you need new servers because the number of hits to your website has increased, then you can easily do so. If you need to get rid of the extra servers, you can do that easily as well. &#10;&#10;Number 3, cloud enables a faster time to market and helps in rapid prototyping, development and deployment allowing business to adapt quicker to market demands.  &#10;&#10;Cloud can mask complexity. The complexity becomes hidden from the end-user. There is user independence from IT or other operational issues like upgrade and maintenance.&#10;&#10;Context-driven variability is supported by cloud with user defined preferences. Cloud can be used to store information about user preferences and enable the customization of product or service which is being delivered. &#10;&#10;And finally, cloud can empower ecosystem connectivity and the creation of new value nets with shared infrastructure and services from cloud service providers.  &#10;&#10;For example, cloud based platforms support sharing of resources, processes and workforce between companies in Pharmaceutical value chain, hence enabling joint research and collaboration.&#10;">
            <a:extLst>
              <a:ext uri="{FF2B5EF4-FFF2-40B4-BE49-F238E27FC236}">
                <a16:creationId xmlns:a16="http://schemas.microsoft.com/office/drawing/2014/main" id="{29510197-AE2B-49A2-AF31-69DF2DA2F3F3}"/>
              </a:ext>
            </a:extLst>
          </p:cNvPr>
          <p:cNvSpPr txBox="1">
            <a:spLocks noChangeArrowheads="1"/>
          </p:cNvSpPr>
          <p:nvPr/>
        </p:nvSpPr>
        <p:spPr bwMode="auto">
          <a:xfrm>
            <a:off x="1189834" y="1174239"/>
            <a:ext cx="1883464" cy="451955"/>
          </a:xfrm>
          <a:prstGeom prst="rect">
            <a:avLst/>
          </a:prstGeom>
          <a:solidFill>
            <a:schemeClr val="accent1">
              <a:lumMod val="50000"/>
            </a:schemeClr>
          </a:solidFill>
          <a:ln w="9525">
            <a:noFill/>
            <a:miter lim="800000"/>
            <a:headEnd/>
            <a:tailEnd/>
          </a:ln>
        </p:spPr>
        <p:txBody>
          <a:bodyPr lIns="0" tIns="45716" rIns="0" bIns="45716"/>
          <a:lstStyle/>
          <a:p>
            <a:pPr marL="228600" indent="-228600" algn="ctr">
              <a:buClr>
                <a:schemeClr val="tx2">
                  <a:lumMod val="20000"/>
                  <a:lumOff val="80000"/>
                </a:schemeClr>
              </a:buClr>
              <a:defRPr/>
            </a:pPr>
            <a:r>
              <a:rPr lang="en-US" altLang="en-US" sz="2400" dirty="0" err="1">
                <a:solidFill>
                  <a:schemeClr val="bg1"/>
                </a:solidFill>
                <a:latin typeface="+mn-lt"/>
              </a:rPr>
              <a:t>Aprender</a:t>
            </a:r>
            <a:endParaRPr lang="en-US" altLang="en-US" sz="2400" dirty="0">
              <a:solidFill>
                <a:schemeClr val="bg1"/>
              </a:solidFill>
              <a:latin typeface="+mn-lt"/>
            </a:endParaRPr>
          </a:p>
        </p:txBody>
      </p:sp>
    </p:spTree>
    <p:extLst>
      <p:ext uri="{BB962C8B-B14F-4D97-AF65-F5344CB8AC3E}">
        <p14:creationId xmlns:p14="http://schemas.microsoft.com/office/powerpoint/2010/main" val="214655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C7DE67-7B72-4A9C-B0B9-78C4D7F27A35}"/>
              </a:ext>
            </a:extLst>
          </p:cNvPr>
          <p:cNvSpPr>
            <a:spLocks noGrp="1"/>
          </p:cNvSpPr>
          <p:nvPr>
            <p:ph type="title"/>
          </p:nvPr>
        </p:nvSpPr>
        <p:spPr/>
        <p:txBody>
          <a:bodyPr/>
          <a:lstStyle/>
          <a:p>
            <a:r>
              <a:rPr lang="en-US" altLang="en-US" dirty="0" err="1">
                <a:solidFill>
                  <a:schemeClr val="accent1">
                    <a:lumMod val="50000"/>
                  </a:schemeClr>
                </a:solidFill>
                <a:latin typeface="IBM Plex Sans Medium" panose="020B0603050203000203" pitchFamily="34" charset="0"/>
              </a:rPr>
              <a:t>Orígenes</a:t>
            </a:r>
            <a:r>
              <a:rPr lang="en-US" altLang="en-US" dirty="0">
                <a:solidFill>
                  <a:schemeClr val="accent1">
                    <a:lumMod val="50000"/>
                  </a:schemeClr>
                </a:solidFill>
                <a:latin typeface="IBM Plex Sans Medium" panose="020B0603050203000203" pitchFamily="34" charset="0"/>
              </a:rPr>
              <a:t> de </a:t>
            </a:r>
            <a:r>
              <a:rPr lang="en-US" altLang="en-US" dirty="0" err="1">
                <a:solidFill>
                  <a:schemeClr val="accent1">
                    <a:lumMod val="50000"/>
                  </a:schemeClr>
                </a:solidFill>
                <a:latin typeface="IBM Plex Sans Medium" panose="020B0603050203000203" pitchFamily="34" charset="0"/>
              </a:rPr>
              <a:t>datos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soportados</a:t>
            </a:r>
            <a:r>
              <a:rPr lang="en-US" altLang="en-US" dirty="0">
                <a:solidFill>
                  <a:schemeClr val="accent1">
                    <a:lumMod val="50000"/>
                  </a:schemeClr>
                </a:solidFill>
                <a:latin typeface="IBM Plex Sans Medium" panose="020B0603050203000203" pitchFamily="34" charset="0"/>
              </a:rPr>
              <a:t> </a:t>
            </a:r>
            <a:r>
              <a:rPr lang="en-US" altLang="en-US" dirty="0" err="1">
                <a:solidFill>
                  <a:schemeClr val="accent1">
                    <a:lumMod val="50000"/>
                  </a:schemeClr>
                </a:solidFill>
                <a:latin typeface="IBM Plex Sans Medium" panose="020B0603050203000203" pitchFamily="34" charset="0"/>
              </a:rPr>
              <a:t>en</a:t>
            </a:r>
            <a:r>
              <a:rPr lang="en-US" altLang="en-US" dirty="0">
                <a:solidFill>
                  <a:schemeClr val="accent1">
                    <a:lumMod val="50000"/>
                  </a:schemeClr>
                </a:solidFill>
                <a:latin typeface="IBM Plex Sans Medium" panose="020B0603050203000203" pitchFamily="34" charset="0"/>
              </a:rPr>
              <a:t> Watson Studio y DSX Local</a:t>
            </a:r>
            <a:endParaRPr lang="es-ES" dirty="0">
              <a:solidFill>
                <a:schemeClr val="accent1">
                  <a:lumMod val="50000"/>
                </a:schemeClr>
              </a:solidFill>
              <a:latin typeface="IBM Plex Sans Medium" panose="020B0603050203000203" pitchFamily="34" charset="0"/>
            </a:endParaRPr>
          </a:p>
        </p:txBody>
      </p:sp>
      <p:graphicFrame>
        <p:nvGraphicFramePr>
          <p:cNvPr id="7" name="Content Placeholder 3">
            <a:extLst>
              <a:ext uri="{FF2B5EF4-FFF2-40B4-BE49-F238E27FC236}">
                <a16:creationId xmlns:a16="http://schemas.microsoft.com/office/drawing/2014/main" id="{943AC8B2-D32D-47DF-8A9C-7A46FEE6C3CB}"/>
              </a:ext>
            </a:extLst>
          </p:cNvPr>
          <p:cNvGraphicFramePr>
            <a:graphicFrameLocks/>
          </p:cNvGraphicFramePr>
          <p:nvPr>
            <p:extLst>
              <p:ext uri="{D42A27DB-BD31-4B8C-83A1-F6EECF244321}">
                <p14:modId xmlns:p14="http://schemas.microsoft.com/office/powerpoint/2010/main" val="3478117181"/>
              </p:ext>
            </p:extLst>
          </p:nvPr>
        </p:nvGraphicFramePr>
        <p:xfrm>
          <a:off x="685059" y="1209674"/>
          <a:ext cx="8868515" cy="4966226"/>
        </p:xfrm>
        <a:graphic>
          <a:graphicData uri="http://schemas.openxmlformats.org/drawingml/2006/table">
            <a:tbl>
              <a:tblPr firstRow="1" bandRow="1">
                <a:tableStyleId>{10A1B5D5-9B99-4C35-A422-299274C87663}</a:tableStyleId>
              </a:tblPr>
              <a:tblGrid>
                <a:gridCol w="2954896">
                  <a:extLst>
                    <a:ext uri="{9D8B030D-6E8A-4147-A177-3AD203B41FA5}">
                      <a16:colId xmlns:a16="http://schemas.microsoft.com/office/drawing/2014/main" val="20000"/>
                    </a:ext>
                  </a:extLst>
                </a:gridCol>
                <a:gridCol w="2996658">
                  <a:extLst>
                    <a:ext uri="{9D8B030D-6E8A-4147-A177-3AD203B41FA5}">
                      <a16:colId xmlns:a16="http://schemas.microsoft.com/office/drawing/2014/main" val="2199805925"/>
                    </a:ext>
                  </a:extLst>
                </a:gridCol>
                <a:gridCol w="2916961">
                  <a:extLst>
                    <a:ext uri="{9D8B030D-6E8A-4147-A177-3AD203B41FA5}">
                      <a16:colId xmlns:a16="http://schemas.microsoft.com/office/drawing/2014/main" val="20001"/>
                    </a:ext>
                  </a:extLst>
                </a:gridCol>
              </a:tblGrid>
              <a:tr h="335277">
                <a:tc>
                  <a:txBody>
                    <a:bodyPr/>
                    <a:lstStyle/>
                    <a:p>
                      <a:pPr algn="ctr"/>
                      <a:r>
                        <a:rPr lang="en-US" sz="1600" b="1" dirty="0" err="1">
                          <a:effectLst>
                            <a:outerShdw blurRad="38100" dist="38100" dir="2700000" algn="tl">
                              <a:srgbClr val="000000">
                                <a:alpha val="43137"/>
                              </a:srgbClr>
                            </a:outerShdw>
                          </a:effectLst>
                          <a:latin typeface="IBM Plex Sans Medium" panose="020B0603050203000203" pitchFamily="34" charset="0"/>
                        </a:rPr>
                        <a:t>Orígenes</a:t>
                      </a:r>
                      <a:r>
                        <a:rPr lang="en-US" sz="1600" b="1" dirty="0">
                          <a:effectLst>
                            <a:outerShdw blurRad="38100" dist="38100" dir="2700000" algn="tl">
                              <a:srgbClr val="000000">
                                <a:alpha val="43137"/>
                              </a:srgbClr>
                            </a:outerShdw>
                          </a:effectLst>
                          <a:latin typeface="IBM Plex Sans Medium" panose="020B0603050203000203" pitchFamily="34" charset="0"/>
                        </a:rPr>
                        <a:t> Watson Studio</a:t>
                      </a:r>
                    </a:p>
                  </a:txBody>
                  <a:tcPr marL="91445" marR="91445" marT="45735" marB="45735" anchor="ctr"/>
                </a:tc>
                <a:tc>
                  <a:txBody>
                    <a:bodyPr/>
                    <a:lstStyle/>
                    <a:p>
                      <a:pPr algn="ct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tc>
                  <a:txBody>
                    <a:bodyPr/>
                    <a:lstStyle/>
                    <a:p>
                      <a:pPr algn="ctr"/>
                      <a:r>
                        <a:rPr lang="en-US" sz="1600" b="1" baseline="0" dirty="0" err="1">
                          <a:effectLst>
                            <a:outerShdw blurRad="38100" dist="38100" dir="2700000" algn="tl">
                              <a:srgbClr val="000000">
                                <a:alpha val="43137"/>
                              </a:srgbClr>
                            </a:outerShdw>
                          </a:effectLst>
                          <a:latin typeface="IBM Plex Sans Medium" panose="020B0603050203000203" pitchFamily="34" charset="0"/>
                        </a:rPr>
                        <a:t>Origenes</a:t>
                      </a:r>
                      <a:r>
                        <a:rPr lang="en-US" sz="1600" b="1" baseline="0" dirty="0">
                          <a:effectLst>
                            <a:outerShdw blurRad="38100" dist="38100" dir="2700000" algn="tl">
                              <a:srgbClr val="000000">
                                <a:alpha val="43137"/>
                              </a:srgbClr>
                            </a:outerShdw>
                          </a:effectLst>
                          <a:latin typeface="IBM Plex Sans Medium" panose="020B0603050203000203" pitchFamily="34" charset="0"/>
                        </a:rPr>
                        <a:t> DSX Local</a:t>
                      </a:r>
                      <a:endParaRPr lang="en-US" sz="1600" b="1" i="0" dirty="0">
                        <a:effectLst>
                          <a:outerShdw blurRad="38100" dist="38100" dir="2700000" algn="tl">
                            <a:srgbClr val="000000">
                              <a:alpha val="43137"/>
                            </a:srgbClr>
                          </a:outerShdw>
                        </a:effectLst>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0"/>
                  </a:ext>
                </a:extLst>
              </a:tr>
              <a:tr h="304606">
                <a:tc>
                  <a:txBody>
                    <a:bodyPr/>
                    <a:lstStyle/>
                    <a:p>
                      <a:pPr>
                        <a:buFont typeface="Arial"/>
                        <a:buNone/>
                      </a:pPr>
                      <a:r>
                        <a:rPr lang="en-US" sz="1100" dirty="0">
                          <a:latin typeface="IBM Plex Sans Medium" panose="020B0603050203000203" pitchFamily="34" charset="0"/>
                        </a:rPr>
                        <a:t>Amazon Redshift</a:t>
                      </a:r>
                    </a:p>
                  </a:txBody>
                  <a:tcPr marL="91445" marR="91445" marT="45735" marB="45735" anchor="ctr"/>
                </a:tc>
                <a:tc>
                  <a:txBody>
                    <a:bodyPr/>
                    <a:lstStyle/>
                    <a:p>
                      <a:r>
                        <a:rPr lang="en-US" sz="1100" dirty="0">
                          <a:latin typeface="IBM Plex Sans Medium" panose="020B0603050203000203" pitchFamily="34" charset="0"/>
                        </a:rPr>
                        <a:t>Apache</a:t>
                      </a:r>
                      <a:r>
                        <a:rPr lang="en-US" sz="1100" baseline="0" dirty="0">
                          <a:latin typeface="IBM Plex Sans Medium" panose="020B0603050203000203" pitchFamily="34" charset="0"/>
                        </a:rPr>
                        <a:t> Hive</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Big SQL</a:t>
                      </a:r>
                    </a:p>
                  </a:txBody>
                  <a:tcPr marL="91445" marR="91445" marT="45735" marB="45735" anchor="ctr"/>
                </a:tc>
                <a:extLst>
                  <a:ext uri="{0D108BD9-81ED-4DB2-BD59-A6C34878D82A}">
                    <a16:rowId xmlns:a16="http://schemas.microsoft.com/office/drawing/2014/main" val="10001"/>
                  </a:ext>
                </a:extLst>
              </a:tr>
              <a:tr h="304606">
                <a:tc>
                  <a:txBody>
                    <a:bodyPr/>
                    <a:lstStyle/>
                    <a:p>
                      <a:r>
                        <a:rPr lang="en-US" sz="1100" dirty="0">
                          <a:latin typeface="IBM Plex Sans Medium" panose="020B0603050203000203" pitchFamily="34" charset="0"/>
                        </a:rPr>
                        <a:t>Amazon S3</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Cloudera</a:t>
                      </a:r>
                      <a:r>
                        <a:rPr lang="en-US" sz="1100" baseline="0" dirty="0">
                          <a:latin typeface="IBM Plex Sans Medium" panose="020B0603050203000203" pitchFamily="34" charset="0"/>
                        </a:rPr>
                        <a:t> Impala</a:t>
                      </a:r>
                      <a:endParaRPr lang="en-US" sz="1100" dirty="0">
                        <a:latin typeface="IBM Plex Sans Medium" panose="020B0603050203000203" pitchFamily="34" charset="0"/>
                      </a:endParaRP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Warehouse</a:t>
                      </a:r>
                      <a:r>
                        <a:rPr lang="es-ES" sz="1100" dirty="0">
                          <a:latin typeface="IBM Plex Sans Medium" panose="020B0603050203000203" pitchFamily="34" charset="0"/>
                        </a:rPr>
                        <a:t> </a:t>
                      </a:r>
                      <a:r>
                        <a:rPr lang="es-ES" sz="1100" dirty="0" err="1">
                          <a:latin typeface="IBM Plex Sans Medium" panose="020B0603050203000203" pitchFamily="34" charset="0"/>
                        </a:rPr>
                        <a:t>on</a:t>
                      </a:r>
                      <a:r>
                        <a:rPr lang="es-ES" sz="1100" dirty="0">
                          <a:latin typeface="IBM Plex Sans Medium" panose="020B0603050203000203" pitchFamily="34" charset="0"/>
                        </a:rPr>
                        <a:t> Cloud</a:t>
                      </a:r>
                    </a:p>
                  </a:txBody>
                  <a:tcPr marL="91445" marR="91445" marT="45735" marB="45735" anchor="ctr"/>
                </a:tc>
                <a:extLst>
                  <a:ext uri="{0D108BD9-81ED-4DB2-BD59-A6C34878D82A}">
                    <a16:rowId xmlns:a16="http://schemas.microsoft.com/office/drawing/2014/main" val="10002"/>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Db2 for z/OS</a:t>
                      </a:r>
                    </a:p>
                  </a:txBody>
                  <a:tcPr marL="91445" marR="91445" marT="45735" marB="45735" anchor="ctr"/>
                </a:tc>
                <a:tc>
                  <a:txBody>
                    <a:bodyPr/>
                    <a:lstStyle/>
                    <a:p>
                      <a:pPr>
                        <a:buFont typeface="Arial"/>
                        <a:buNone/>
                      </a:pPr>
                      <a:r>
                        <a:rPr lang="en-US" sz="1100" dirty="0">
                          <a:latin typeface="IBM Plex Sans Medium" panose="020B0603050203000203" pitchFamily="34" charset="0"/>
                        </a:rPr>
                        <a:t>IBM DB2® LUW</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Linux, UNIX, and Windows</a:t>
                      </a:r>
                    </a:p>
                  </a:txBody>
                  <a:tcPr marL="91445" marR="91445" marT="45735" marB="45735" anchor="ctr"/>
                </a:tc>
                <a:extLst>
                  <a:ext uri="{0D108BD9-81ED-4DB2-BD59-A6C34878D82A}">
                    <a16:rowId xmlns:a16="http://schemas.microsoft.com/office/drawing/2014/main" val="10003"/>
                  </a:ext>
                </a:extLst>
              </a:tr>
              <a:tr h="304606">
                <a:tc>
                  <a:txBody>
                    <a:bodyPr/>
                    <a:lstStyle/>
                    <a:p>
                      <a:r>
                        <a:rPr lang="en-US" sz="1100" dirty="0">
                          <a:latin typeface="IBM Plex Sans Medium" panose="020B0603050203000203" pitchFamily="34" charset="0"/>
                        </a:rPr>
                        <a:t>Object Storage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Informix®</a:t>
                      </a:r>
                    </a:p>
                  </a:txBody>
                  <a:tcPr marL="91445" marR="91445" marT="45735" marB="45735" anchor="ctr"/>
                </a:tc>
                <a:tc>
                  <a:txBody>
                    <a:bodyPr/>
                    <a:lstStyle/>
                    <a:p>
                      <a:r>
                        <a:rPr lang="es-ES" sz="1100" dirty="0">
                          <a:latin typeface="IBM Plex Sans Medium" panose="020B0603050203000203" pitchFamily="34" charset="0"/>
                        </a:rPr>
                        <a:t>DB2 </a:t>
                      </a:r>
                      <a:r>
                        <a:rPr lang="es-ES" sz="1100" dirty="0" err="1">
                          <a:latin typeface="IBM Plex Sans Medium" panose="020B0603050203000203" pitchFamily="34" charset="0"/>
                        </a:rPr>
                        <a:t>for</a:t>
                      </a:r>
                      <a:r>
                        <a:rPr lang="es-ES" sz="1100" dirty="0">
                          <a:latin typeface="IBM Plex Sans Medium" panose="020B0603050203000203" pitchFamily="34" charset="0"/>
                        </a:rPr>
                        <a:t> z/OS</a:t>
                      </a:r>
                    </a:p>
                  </a:txBody>
                  <a:tcPr marL="91445" marR="91445" marT="45735" marB="45735" anchor="ctr"/>
                </a:tc>
                <a:extLst>
                  <a:ext uri="{0D108BD9-81ED-4DB2-BD59-A6C34878D82A}">
                    <a16:rowId xmlns:a16="http://schemas.microsoft.com/office/drawing/2014/main" val="52081874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a:t>
                      </a:r>
                      <a:r>
                        <a:rPr lang="en-US" sz="1100" baseline="0" dirty="0">
                          <a:latin typeface="IBM Plex Sans Medium" panose="020B0603050203000203" pitchFamily="34" charset="0"/>
                        </a:rPr>
                        <a:t> BigInsights</a:t>
                      </a:r>
                      <a:r>
                        <a:rPr lang="en-US" sz="1100" dirty="0">
                          <a:latin typeface="IBM Plex Sans Medium" panose="020B0603050203000203" pitchFamily="34" charset="0"/>
                        </a:rPr>
                        <a:t>™</a:t>
                      </a:r>
                      <a:r>
                        <a:rPr lang="en-US" sz="1100" baseline="0" dirty="0">
                          <a:latin typeface="IBM Plex Sans Medium" panose="020B0603050203000203" pitchFamily="34" charset="0"/>
                        </a:rPr>
                        <a:t> on Cloud  </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Pure</a:t>
                      </a:r>
                      <a:r>
                        <a:rPr lang="en-US" sz="1100" baseline="0" dirty="0">
                          <a:latin typeface="IBM Plex Sans Medium" panose="020B0603050203000203" pitchFamily="34" charset="0"/>
                        </a:rPr>
                        <a:t> Data for Analytics</a:t>
                      </a:r>
                      <a:r>
                        <a:rPr lang="en-US" sz="1100" dirty="0">
                          <a:latin typeface="IBM Plex Sans Medium" panose="020B0603050203000203" pitchFamily="34" charset="0"/>
                        </a:rPr>
                        <a:t>®</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4"/>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a:t>
                      </a:r>
                      <a:r>
                        <a:rPr lang="en-US" sz="1100" dirty="0" err="1">
                          <a:latin typeface="IBM Plex Sans Medium" panose="020B0603050203000203" pitchFamily="34" charset="0"/>
                        </a:rPr>
                        <a:t>Cloudant</a:t>
                      </a:r>
                      <a:r>
                        <a:rPr lang="en-US" sz="1100" dirty="0">
                          <a:latin typeface="IBM Plex Sans Medium" panose="020B0603050203000203" pitchFamily="34" charset="0"/>
                        </a:rPr>
                        <a:t>™</a:t>
                      </a:r>
                    </a:p>
                  </a:txBody>
                  <a:tcPr marL="91445" marR="91445" marT="45735" marB="45735" anchor="ctr"/>
                </a:tc>
                <a:tc>
                  <a:txBody>
                    <a:bodyPr/>
                    <a:lstStyle/>
                    <a:p>
                      <a:pPr>
                        <a:buFont typeface="Arial"/>
                        <a:buNone/>
                      </a:pPr>
                      <a:r>
                        <a:rPr lang="en-US" sz="1100" dirty="0">
                          <a:latin typeface="IBM Plex Sans Medium" panose="020B0603050203000203" pitchFamily="34" charset="0"/>
                        </a:rPr>
                        <a:t>Microsoft SQL Server</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HDP</a:t>
                      </a:r>
                    </a:p>
                  </a:txBody>
                  <a:tcPr marL="91445" marR="91445" marT="45735" marB="45735" anchor="ctr"/>
                </a:tc>
                <a:extLst>
                  <a:ext uri="{0D108BD9-81ED-4DB2-BD59-A6C34878D82A}">
                    <a16:rowId xmlns:a16="http://schemas.microsoft.com/office/drawing/2014/main" val="10005"/>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dashDB</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MySQL Enterprise Edition</a:t>
                      </a:r>
                    </a:p>
                  </a:txBody>
                  <a:tcPr marL="91445" marR="91445" marT="45735" marB="45735" anchor="ctr"/>
                </a:tc>
                <a:tc>
                  <a:txBody>
                    <a:bodyPr/>
                    <a:lstStyle/>
                    <a:p>
                      <a:r>
                        <a:rPr lang="es-ES" sz="1100" dirty="0" err="1">
                          <a:latin typeface="IBM Plex Sans Medium" panose="020B0603050203000203" pitchFamily="34" charset="0"/>
                        </a:rPr>
                        <a:t>Hive</a:t>
                      </a:r>
                      <a:r>
                        <a:rPr lang="es-ES" sz="1100" dirty="0">
                          <a:latin typeface="IBM Plex Sans Medium" panose="020B0603050203000203" pitchFamily="34" charset="0"/>
                        </a:rPr>
                        <a:t>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6"/>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IBM DB2® </a:t>
                      </a:r>
                      <a:r>
                        <a:rPr lang="en-US" sz="1100" baseline="0" dirty="0">
                          <a:latin typeface="IBM Plex Sans Medium" panose="020B0603050203000203" pitchFamily="34" charset="0"/>
                        </a:rPr>
                        <a:t>on Cloud</a:t>
                      </a:r>
                      <a:endParaRPr lang="en-US" sz="1100" dirty="0">
                        <a:latin typeface="IBM Plex Sans Medium" panose="020B0603050203000203" pitchFamily="34" charset="0"/>
                      </a:endParaRP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Oracle</a:t>
                      </a:r>
                    </a:p>
                  </a:txBody>
                  <a:tcPr marL="91445" marR="91445" marT="45735" marB="45735" anchor="ctr"/>
                </a:tc>
                <a:tc>
                  <a:txBody>
                    <a:bodyPr/>
                    <a:lstStyle/>
                    <a:p>
                      <a:r>
                        <a:rPr lang="es-ES" sz="1100" dirty="0">
                          <a:latin typeface="IBM Plex Sans Medium" panose="020B0603050203000203" pitchFamily="34" charset="0"/>
                        </a:rPr>
                        <a:t>HDFS </a:t>
                      </a:r>
                      <a:r>
                        <a:rPr lang="es-ES" sz="1100" dirty="0" err="1">
                          <a:latin typeface="IBM Plex Sans Medium" panose="020B0603050203000203" pitchFamily="34" charset="0"/>
                        </a:rPr>
                        <a:t>for</a:t>
                      </a:r>
                      <a:r>
                        <a:rPr lang="es-ES" sz="1100" dirty="0">
                          <a:latin typeface="IBM Plex Sans Medium" panose="020B0603050203000203" pitchFamily="34" charset="0"/>
                        </a:rPr>
                        <a:t> Cloudera (CDH)</a:t>
                      </a:r>
                    </a:p>
                  </a:txBody>
                  <a:tcPr marL="91445" marR="91445" marT="45735" marB="45735" anchor="ctr"/>
                </a:tc>
                <a:extLst>
                  <a:ext uri="{0D108BD9-81ED-4DB2-BD59-A6C34878D82A}">
                    <a16:rowId xmlns:a16="http://schemas.microsoft.com/office/drawing/2014/main" val="10007"/>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IBM SQL Database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Pivotal Greenplum</a:t>
                      </a:r>
                    </a:p>
                  </a:txBody>
                  <a:tcPr marL="91445" marR="91445" marT="45735" marB="45735" anchor="ctr"/>
                </a:tc>
                <a:tc>
                  <a:txBody>
                    <a:bodyPr/>
                    <a:lstStyle/>
                    <a:p>
                      <a:r>
                        <a:rPr lang="es-ES" sz="1100" dirty="0">
                          <a:latin typeface="IBM Plex Sans Medium" panose="020B0603050203000203" pitchFamily="34" charset="0"/>
                        </a:rPr>
                        <a:t>Informix</a:t>
                      </a:r>
                    </a:p>
                  </a:txBody>
                  <a:tcPr marL="91445" marR="91445" marT="45735" marB="45735" anchor="ctr"/>
                </a:tc>
                <a:extLst>
                  <a:ext uri="{0D108BD9-81ED-4DB2-BD59-A6C34878D82A}">
                    <a16:rowId xmlns:a16="http://schemas.microsoft.com/office/drawing/2014/main" val="10008"/>
                  </a:ext>
                </a:extLst>
              </a:tr>
              <a:tr h="304606">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Microsoft Azure</a:t>
                      </a:r>
                    </a:p>
                  </a:txBody>
                  <a:tcPr marL="91445" marR="91445" marT="45735" marB="45735" anchor="ct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p>
                  </a:txBody>
                  <a:tcPr marL="91445" marR="91445" marT="45735" marB="45735" anchor="ctr"/>
                </a:tc>
                <a:tc>
                  <a:txBody>
                    <a:bodyPr/>
                    <a:lstStyle/>
                    <a:p>
                      <a:r>
                        <a:rPr lang="es-ES" sz="1100" dirty="0" err="1">
                          <a:latin typeface="IBM Plex Sans Medium" panose="020B0603050203000203" pitchFamily="34" charset="0"/>
                        </a:rPr>
                        <a:t>Netezza</a:t>
                      </a:r>
                      <a:endParaRPr lang="es-E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09"/>
                  </a:ext>
                </a:extLst>
              </a:tr>
              <a:tr h="426708">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PostgreSQL</a:t>
                      </a:r>
                      <a:r>
                        <a:rPr lang="en-US" sz="1100" baseline="0" dirty="0">
                          <a:latin typeface="IBM Plex Sans Medium" panose="020B0603050203000203" pitchFamily="34" charset="0"/>
                        </a:rPr>
                        <a:t> on Compose</a:t>
                      </a: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r>
                        <a:rPr lang="en-US" sz="1100" dirty="0">
                          <a:latin typeface="IBM Plex Sans Medium" panose="020B0603050203000203" pitchFamily="34" charset="0"/>
                        </a:rPr>
                        <a:t>Sybase</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s-ES" sz="1100" dirty="0">
                          <a:latin typeface="IBM Plex Sans Medium" panose="020B0603050203000203" pitchFamily="34" charset="0"/>
                        </a:rPr>
                        <a:t>Oracle</a:t>
                      </a:r>
                    </a:p>
                    <a:p>
                      <a:pPr>
                        <a:buFont typeface="Arial"/>
                        <a:buNone/>
                      </a:pPr>
                      <a:endParaRPr lang="en-US" sz="1100" dirty="0">
                        <a:latin typeface="IBM Plex Sans Medium" panose="020B0603050203000203" pitchFamily="34" charset="0"/>
                      </a:endParaRPr>
                    </a:p>
                  </a:txBody>
                  <a:tcPr marL="91445" marR="91445" marT="45735" marB="45735" anchor="ctr"/>
                </a:tc>
                <a:extLst>
                  <a:ext uri="{0D108BD9-81ED-4DB2-BD59-A6C34878D82A}">
                    <a16:rowId xmlns:a16="http://schemas.microsoft.com/office/drawing/2014/main" val="10010"/>
                  </a:ext>
                </a:extLst>
              </a:tr>
              <a:tr h="304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latin typeface="IBM Plex Sans Medium" panose="020B0603050203000203" pitchFamily="34" charset="0"/>
                        </a:rPr>
                        <a:t>Salesforce</a:t>
                      </a:r>
                    </a:p>
                  </a:txBody>
                  <a:tcPr marL="91445" marR="91445" marT="45735" marB="45735" anchor="ctr"/>
                </a:tc>
                <a:tc>
                  <a:txBody>
                    <a:bodyPr/>
                    <a:lstStyle/>
                    <a:p>
                      <a:pPr>
                        <a:buFont typeface="Arial"/>
                        <a:buNone/>
                      </a:pPr>
                      <a:r>
                        <a:rPr lang="en-US" sz="1100" dirty="0">
                          <a:latin typeface="IBM Plex Sans Medium" panose="020B0603050203000203" pitchFamily="34" charset="0"/>
                        </a:rPr>
                        <a:t>Sybase IQ</a:t>
                      </a:r>
                    </a:p>
                  </a:txBody>
                  <a:tcPr marL="91445" marR="91445" marT="45735" marB="45735" anchor="ctr"/>
                </a:tc>
                <a:tc>
                  <a:txBody>
                    <a:bodyPr/>
                    <a:lstStyle/>
                    <a:p>
                      <a:pPr>
                        <a:buFont typeface="Arial"/>
                        <a:buNone/>
                      </a:pPr>
                      <a:r>
                        <a:rPr lang="en-US" sz="1100" dirty="0">
                          <a:latin typeface="IBM Plex Sans Medium" panose="020B0603050203000203" pitchFamily="34" charset="0"/>
                        </a:rPr>
                        <a:t>….</a:t>
                      </a:r>
                    </a:p>
                  </a:txBody>
                  <a:tcPr marL="91445" marR="91445" marT="45735" marB="45735" anchor="ctr"/>
                </a:tc>
                <a:extLst>
                  <a:ext uri="{0D108BD9-81ED-4DB2-BD59-A6C34878D82A}">
                    <a16:rowId xmlns:a16="http://schemas.microsoft.com/office/drawing/2014/main" val="10011"/>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Netezza</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Teradata</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230217905"/>
                  </a:ext>
                </a:extLst>
              </a:tr>
              <a:tr h="426708">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100" dirty="0">
                          <a:latin typeface="IBM Plex Sans Medium" panose="020B0603050203000203" pitchFamily="34" charset="0"/>
                        </a:rPr>
                        <a:t>Hortonworks HDFS</a:t>
                      </a:r>
                    </a:p>
                  </a:txBody>
                  <a:tcPr marL="91445" marR="91445" marT="45735" marB="45735" anchor="ctr"/>
                </a:tc>
                <a:tc>
                  <a:txBody>
                    <a:bodyPr/>
                    <a:lstStyle/>
                    <a:p>
                      <a:pPr marL="0" marR="0" lvl="0" indent="0" algn="l" defTabSz="913554" rtl="0" eaLnBrk="1" fontAlgn="auto" latinLnBrk="0" hangingPunct="1">
                        <a:lnSpc>
                          <a:spcPct val="100000"/>
                        </a:lnSpc>
                        <a:spcBef>
                          <a:spcPts val="0"/>
                        </a:spcBef>
                        <a:spcAft>
                          <a:spcPts val="0"/>
                        </a:spcAft>
                        <a:buClrTx/>
                        <a:buSzTx/>
                        <a:buFont typeface="Arial"/>
                        <a:buNone/>
                        <a:tabLst/>
                        <a:defRPr/>
                      </a:pPr>
                      <a:r>
                        <a:rPr lang="en-US" sz="1100" dirty="0" err="1">
                          <a:latin typeface="IBM Plex Sans Medium" panose="020B0603050203000203" pitchFamily="34" charset="0"/>
                        </a:rPr>
                        <a:t>SoftLayer</a:t>
                      </a:r>
                      <a:r>
                        <a:rPr lang="en-US" sz="1100" dirty="0">
                          <a:latin typeface="IBM Plex Sans Medium" panose="020B0603050203000203" pitchFamily="34" charset="0"/>
                        </a:rPr>
                        <a:t> Object Storage</a:t>
                      </a:r>
                    </a:p>
                    <a:p>
                      <a:pPr>
                        <a:buFont typeface="Arial"/>
                        <a:buNone/>
                      </a:pPr>
                      <a:endParaRPr lang="en-US" sz="1100" dirty="0">
                        <a:latin typeface="IBM Plex Sans Medium" panose="020B0603050203000203" pitchFamily="34" charset="0"/>
                      </a:endParaRPr>
                    </a:p>
                  </a:txBody>
                  <a:tcPr marL="91445" marR="91445" marT="45735" marB="45735" anchor="ctr"/>
                </a:tc>
                <a:tc>
                  <a:txBody>
                    <a:bodyPr/>
                    <a:lstStyle/>
                    <a:p>
                      <a:pPr>
                        <a:buFont typeface="Arial"/>
                        <a:buNone/>
                      </a:pPr>
                      <a:endParaRPr lang="en-US" sz="1100" dirty="0">
                        <a:latin typeface="+mn-lt"/>
                      </a:endParaRPr>
                    </a:p>
                  </a:txBody>
                  <a:tcPr marL="91445" marR="91445" marT="45735" marB="45735" anchor="ctr"/>
                </a:tc>
                <a:extLst>
                  <a:ext uri="{0D108BD9-81ED-4DB2-BD59-A6C34878D82A}">
                    <a16:rowId xmlns:a16="http://schemas.microsoft.com/office/drawing/2014/main" val="3286720605"/>
                  </a:ext>
                </a:extLst>
              </a:tr>
            </a:tbl>
          </a:graphicData>
        </a:graphic>
      </p:graphicFrame>
    </p:spTree>
    <p:extLst>
      <p:ext uri="{BB962C8B-B14F-4D97-AF65-F5344CB8AC3E}">
        <p14:creationId xmlns:p14="http://schemas.microsoft.com/office/powerpoint/2010/main" val="234693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p:cNvPicPr>
          <p:nvPr/>
        </p:nvPicPr>
        <p:blipFill>
          <a:blip r:embed="rId3" cstate="print">
            <a:extLst>
              <a:ext uri="{28A0092B-C50C-407E-A947-70E740481C1C}">
                <a14:useLocalDpi xmlns:a14="http://schemas.microsoft.com/office/drawing/2010/main" val="0"/>
              </a:ext>
            </a:extLst>
          </a:blip>
          <a:srcRect r="9145"/>
          <a:stretch>
            <a:fillRect/>
          </a:stretch>
        </p:blipFill>
        <p:spPr bwMode="auto">
          <a:xfrm>
            <a:off x="5566128" y="999037"/>
            <a:ext cx="5969794" cy="215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5"/>
          <p:cNvSpPr txBox="1">
            <a:spLocks noChangeArrowheads="1"/>
          </p:cNvSpPr>
          <p:nvPr/>
        </p:nvSpPr>
        <p:spPr bwMode="auto">
          <a:xfrm>
            <a:off x="141906" y="1310064"/>
            <a:ext cx="5225344" cy="165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50000"/>
              </a:lnSpc>
              <a:spcBef>
                <a:spcPct val="0"/>
              </a:spcBef>
              <a:buFontTx/>
              <a:buChar char="-"/>
            </a:pPr>
            <a:r>
              <a:rPr lang="en-US" sz="1200" dirty="0">
                <a:latin typeface="IBM Plex Sans Medium" panose="020B0603050203000203" pitchFamily="34" charset="0"/>
              </a:rPr>
              <a:t>DSX SPSS Modeler </a:t>
            </a:r>
            <a:r>
              <a:rPr lang="en-US" sz="1200" dirty="0" err="1">
                <a:latin typeface="IBM Plex Sans Medium" panose="020B0603050203000203" pitchFamily="34" charset="0"/>
              </a:rPr>
              <a:t>es</a:t>
            </a:r>
            <a:r>
              <a:rPr lang="en-US" sz="1200" dirty="0">
                <a:latin typeface="IBM Plex Sans Medium" panose="020B0603050203000203" pitchFamily="34" charset="0"/>
              </a:rPr>
              <a:t> compatible con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a:t>
            </a:r>
            <a:r>
              <a:rPr lang="en-US" sz="1200" dirty="0" err="1">
                <a:latin typeface="IBM Plex Sans Medium" panose="020B0603050203000203" pitchFamily="34" charset="0"/>
              </a:rPr>
              <a:t>además</a:t>
            </a:r>
            <a:r>
              <a:rPr lang="en-US" sz="1200" dirty="0">
                <a:latin typeface="IBM Plex Sans Medium" panose="020B0603050203000203" pitchFamily="34" charset="0"/>
              </a:rPr>
              <a:t> </a:t>
            </a:r>
            <a:r>
              <a:rPr lang="en-US" sz="1200" dirty="0" err="1">
                <a:latin typeface="IBM Plex Sans Medium" panose="020B0603050203000203" pitchFamily="34" charset="0"/>
              </a:rPr>
              <a:t>puedes</a:t>
            </a:r>
            <a:r>
              <a:rPr lang="en-US" sz="1200" dirty="0">
                <a:latin typeface="IBM Plex Sans Medium" panose="020B0603050203000203" pitchFamily="34" charset="0"/>
              </a:rPr>
              <a:t> </a:t>
            </a:r>
            <a:r>
              <a:rPr lang="en-US" sz="1200" dirty="0" err="1">
                <a:latin typeface="IBM Plex Sans Medium" panose="020B0603050203000203" pitchFamily="34" charset="0"/>
              </a:rPr>
              <a:t>crear</a:t>
            </a:r>
            <a:r>
              <a:rPr lang="en-US" sz="1200" dirty="0">
                <a:latin typeface="IBM Plex Sans Medium" panose="020B0603050203000203" pitchFamily="34" charset="0"/>
              </a:rPr>
              <a:t> </a:t>
            </a:r>
            <a:r>
              <a:rPr lang="en-US" sz="1200" dirty="0" err="1">
                <a:latin typeface="IBM Plex Sans Medium" panose="020B0603050203000203" pitchFamily="34" charset="0"/>
              </a:rPr>
              <a:t>nuevas</a:t>
            </a:r>
            <a:r>
              <a:rPr lang="en-US" sz="1200" dirty="0">
                <a:latin typeface="IBM Plex Sans Medium" panose="020B0603050203000203" pitchFamily="34" charset="0"/>
              </a:rPr>
              <a:t> </a:t>
            </a:r>
            <a:r>
              <a:rPr lang="en-US" sz="1200" dirty="0" err="1">
                <a:latin typeface="IBM Plex Sans Medium" panose="020B0603050203000203" pitchFamily="34" charset="0"/>
              </a:rPr>
              <a:t>rutas</a:t>
            </a:r>
            <a:r>
              <a:rPr lang="en-US" sz="1200" dirty="0">
                <a:latin typeface="IBM Plex Sans Medium" panose="020B0603050203000203" pitchFamily="34" charset="0"/>
              </a:rPr>
              <a:t> </a:t>
            </a:r>
            <a:r>
              <a:rPr lang="en-US" sz="1200" dirty="0" err="1">
                <a:latin typeface="IBM Plex Sans Medium" panose="020B0603050203000203" pitchFamily="34" charset="0"/>
              </a:rPr>
              <a:t>en</a:t>
            </a:r>
            <a:r>
              <a:rPr lang="en-US" sz="1200" dirty="0">
                <a:latin typeface="IBM Plex Sans Medium" panose="020B0603050203000203" pitchFamily="34" charset="0"/>
              </a:rPr>
              <a:t> el </a:t>
            </a:r>
            <a:r>
              <a:rPr lang="en-US" sz="1200" dirty="0" err="1">
                <a:latin typeface="IBM Plex Sans Medium" panose="020B0603050203000203" pitchFamily="34" charset="0"/>
              </a:rPr>
              <a:t>propio</a:t>
            </a:r>
            <a:r>
              <a:rPr lang="en-US" sz="1200" dirty="0">
                <a:latin typeface="IBM Plex Sans Medium" panose="020B0603050203000203" pitchFamily="34" charset="0"/>
              </a:rPr>
              <a:t> DSX.</a:t>
            </a:r>
          </a:p>
          <a:p>
            <a:pPr eaLnBrk="1" hangingPunct="1">
              <a:lnSpc>
                <a:spcPct val="150000"/>
              </a:lnSpc>
              <a:spcBef>
                <a:spcPct val="0"/>
              </a:spcBef>
              <a:buFontTx/>
              <a:buChar char="-"/>
            </a:pPr>
            <a:r>
              <a:rPr lang="en-US" sz="1200" dirty="0" err="1">
                <a:latin typeface="IBM Plex Sans Medium" panose="020B0603050203000203" pitchFamily="34" charset="0"/>
              </a:rPr>
              <a:t>Múltples</a:t>
            </a:r>
            <a:r>
              <a:rPr lang="en-US" sz="1200" dirty="0">
                <a:latin typeface="IBM Plex Sans Medium" panose="020B0603050203000203" pitchFamily="34" charset="0"/>
              </a:rPr>
              <a:t> </a:t>
            </a:r>
            <a:r>
              <a:rPr lang="en-US" sz="1200" dirty="0" err="1">
                <a:latin typeface="IBM Plex Sans Medium" panose="020B0603050203000203" pitchFamily="34" charset="0"/>
              </a:rPr>
              <a:t>motores</a:t>
            </a:r>
            <a:r>
              <a:rPr lang="en-US" sz="1200" dirty="0">
                <a:latin typeface="IBM Plex Sans Medium" panose="020B0603050203000203" pitchFamily="34" charset="0"/>
              </a:rPr>
              <a:t> de </a:t>
            </a:r>
            <a:r>
              <a:rPr lang="en-US" sz="1200" dirty="0" err="1">
                <a:latin typeface="IBM Plex Sans Medium" panose="020B0603050203000203" pitchFamily="34" charset="0"/>
              </a:rPr>
              <a:t>ejecución</a:t>
            </a:r>
            <a:r>
              <a:rPr lang="en-US" sz="1200" dirty="0">
                <a:latin typeface="IBM Plex Sans Medium" panose="020B0603050203000203" pitchFamily="34" charset="0"/>
              </a:rPr>
              <a:t>: SPSS Modeler, </a:t>
            </a:r>
            <a:r>
              <a:rPr lang="en-US" sz="1200" dirty="0" err="1">
                <a:latin typeface="IBM Plex Sans Medium" panose="020B0603050203000203" pitchFamily="34" charset="0"/>
              </a:rPr>
              <a:t>SparkML</a:t>
            </a:r>
            <a:r>
              <a:rPr lang="en-US" sz="1200" dirty="0">
                <a:latin typeface="IBM Plex Sans Medium" panose="020B0603050203000203" pitchFamily="34" charset="0"/>
              </a:rPr>
              <a:t>.</a:t>
            </a:r>
          </a:p>
          <a:p>
            <a:pPr eaLnBrk="1" hangingPunct="1">
              <a:lnSpc>
                <a:spcPct val="150000"/>
              </a:lnSpc>
              <a:spcBef>
                <a:spcPct val="0"/>
              </a:spcBef>
              <a:buFontTx/>
              <a:buChar char="-"/>
            </a:pPr>
            <a:r>
              <a:rPr lang="en-US" sz="1200" dirty="0" err="1">
                <a:latin typeface="IBM Plex Sans Medium" panose="020B0603050203000203" pitchFamily="34" charset="0"/>
              </a:rPr>
              <a:t>Soporte</a:t>
            </a:r>
            <a:r>
              <a:rPr lang="en-US" sz="1200" dirty="0">
                <a:latin typeface="IBM Plex Sans Medium" panose="020B0603050203000203" pitchFamily="34" charset="0"/>
              </a:rPr>
              <a:t> para </a:t>
            </a:r>
            <a:r>
              <a:rPr lang="en-US" sz="1200" dirty="0" err="1">
                <a:latin typeface="IBM Plex Sans Medium" panose="020B0603050203000203" pitchFamily="34" charset="0"/>
              </a:rPr>
              <a:t>código</a:t>
            </a:r>
            <a:r>
              <a:rPr lang="en-US" sz="1200" dirty="0">
                <a:latin typeface="IBM Plex Sans Medium" panose="020B0603050203000203" pitchFamily="34" charset="0"/>
              </a:rPr>
              <a:t> R/Python/SQL</a:t>
            </a:r>
            <a:r>
              <a:rPr lang="en-US" sz="1350" dirty="0">
                <a:latin typeface="IBM Plex Sans Medium" panose="020B0603050203000203" pitchFamily="34" charset="0"/>
              </a:rPr>
              <a:t>.</a:t>
            </a:r>
          </a:p>
          <a:p>
            <a:pPr eaLnBrk="1" hangingPunct="1">
              <a:lnSpc>
                <a:spcPct val="100000"/>
              </a:lnSpc>
              <a:spcBef>
                <a:spcPct val="0"/>
              </a:spcBef>
              <a:buFontTx/>
              <a:buChar char="-"/>
            </a:pPr>
            <a:endParaRPr lang="en-US" sz="1350" dirty="0"/>
          </a:p>
          <a:p>
            <a:pPr eaLnBrk="1" hangingPunct="1">
              <a:lnSpc>
                <a:spcPct val="100000"/>
              </a:lnSpc>
              <a:spcBef>
                <a:spcPct val="0"/>
              </a:spcBef>
              <a:buFontTx/>
              <a:buChar char="-"/>
            </a:pPr>
            <a:endParaRPr lang="en-US" sz="1350" dirty="0"/>
          </a:p>
        </p:txBody>
      </p:sp>
      <p:sp>
        <p:nvSpPr>
          <p:cNvPr id="33799" name="Rectangle 7"/>
          <p:cNvSpPr>
            <a:spLocks noChangeArrowheads="1"/>
          </p:cNvSpPr>
          <p:nvPr/>
        </p:nvSpPr>
        <p:spPr bwMode="auto">
          <a:xfrm>
            <a:off x="7366456" y="4358871"/>
            <a:ext cx="3862822" cy="61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50000"/>
              </a:lnSpc>
              <a:spcBef>
                <a:spcPct val="0"/>
              </a:spcBef>
              <a:buFontTx/>
              <a:buChar char="-"/>
            </a:pPr>
            <a:r>
              <a:rPr lang="en-US" sz="1200" dirty="0" err="1">
                <a:latin typeface="IBM Plex Sans Medium" panose="020B0603050203000203" pitchFamily="34" charset="0"/>
              </a:rPr>
              <a:t>Despliegue</a:t>
            </a:r>
            <a:r>
              <a:rPr lang="en-US" sz="1200" dirty="0">
                <a:latin typeface="IBM Plex Sans Medium" panose="020B0603050203000203" pitchFamily="34" charset="0"/>
              </a:rPr>
              <a:t> de DSX SPSS Modeler o </a:t>
            </a:r>
            <a:r>
              <a:rPr lang="en-US" sz="1200" dirty="0" err="1">
                <a:latin typeface="IBM Plex Sans Medium" panose="020B0603050203000203" pitchFamily="34" charset="0"/>
              </a:rPr>
              <a:t>rutas</a:t>
            </a:r>
            <a:r>
              <a:rPr lang="en-US" sz="1200" dirty="0">
                <a:latin typeface="IBM Plex Sans Medium" panose="020B0603050203000203" pitchFamily="34" charset="0"/>
              </a:rPr>
              <a:t> de SPSS Modeler via IBM Machine Learning</a:t>
            </a:r>
          </a:p>
        </p:txBody>
      </p:sp>
      <p:sp>
        <p:nvSpPr>
          <p:cNvPr id="2" name="Title 1"/>
          <p:cNvSpPr>
            <a:spLocks noGrp="1"/>
          </p:cNvSpPr>
          <p:nvPr>
            <p:ph type="title"/>
          </p:nvPr>
        </p:nvSpPr>
        <p:spPr>
          <a:xfrm>
            <a:off x="141906" y="286730"/>
            <a:ext cx="11592894" cy="712307"/>
          </a:xfrm>
        </p:spPr>
        <p:txBody>
          <a:bodyPr>
            <a:normAutofit fontScale="90000"/>
          </a:bodyPr>
          <a:lstStyle/>
          <a:p>
            <a:r>
              <a:rPr lang="es-ES" sz="2200" dirty="0">
                <a:solidFill>
                  <a:schemeClr val="accent1">
                    <a:lumMod val="50000"/>
                  </a:schemeClr>
                </a:solidFill>
                <a:latin typeface="IBM Plex Sans Medium" panose="020B0603050203000203" pitchFamily="34" charset="0"/>
              </a:rPr>
              <a:t>Watson Studio es compatible con flujos existentes de SPSS Modeler y se puede desplegar a través de IBM Machine </a:t>
            </a:r>
            <a:r>
              <a:rPr lang="es-ES" sz="2200" dirty="0" err="1">
                <a:solidFill>
                  <a:schemeClr val="accent1">
                    <a:lumMod val="50000"/>
                  </a:schemeClr>
                </a:solidFill>
                <a:latin typeface="IBM Plex Sans Medium" panose="020B0603050203000203" pitchFamily="34" charset="0"/>
              </a:rPr>
              <a:t>Learning</a:t>
            </a:r>
            <a:br>
              <a:rPr lang="en-US" sz="2400" dirty="0">
                <a:solidFill>
                  <a:schemeClr val="bg1"/>
                </a:solidFill>
                <a:latin typeface="Arial" charset="0"/>
                <a:ea typeface="Arial" charset="0"/>
                <a:cs typeface="Arial" charset="0"/>
              </a:rPr>
            </a:br>
            <a:endParaRPr lang="en-US" dirty="0">
              <a:solidFill>
                <a:schemeClr val="accent1">
                  <a:lumMod val="50000"/>
                </a:schemeClr>
              </a:solidFill>
              <a:latin typeface="IBM Plex Sans Medium" panose="020B0603050203000203" pitchFamily="34" charset="0"/>
            </a:endParaRPr>
          </a:p>
        </p:txBody>
      </p:sp>
      <p:pic>
        <p:nvPicPr>
          <p:cNvPr id="3" name="Picture 2">
            <a:extLst>
              <a:ext uri="{FF2B5EF4-FFF2-40B4-BE49-F238E27FC236}">
                <a16:creationId xmlns:a16="http://schemas.microsoft.com/office/drawing/2014/main" id="{E3C1A200-7A09-4040-901D-D5264278B349}"/>
              </a:ext>
            </a:extLst>
          </p:cNvPr>
          <p:cNvPicPr>
            <a:picLocks noChangeAspect="1"/>
          </p:cNvPicPr>
          <p:nvPr/>
        </p:nvPicPr>
        <p:blipFill>
          <a:blip r:embed="rId4"/>
          <a:stretch>
            <a:fillRect/>
          </a:stretch>
        </p:blipFill>
        <p:spPr>
          <a:xfrm>
            <a:off x="1195159" y="3363535"/>
            <a:ext cx="5118100" cy="2878931"/>
          </a:xfrm>
          <a:prstGeom prst="rect">
            <a:avLst/>
          </a:prstGeom>
        </p:spPr>
      </p:pic>
    </p:spTree>
    <p:extLst>
      <p:ext uri="{BB962C8B-B14F-4D97-AF65-F5344CB8AC3E}">
        <p14:creationId xmlns:p14="http://schemas.microsoft.com/office/powerpoint/2010/main" val="59029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55" y="325170"/>
            <a:ext cx="11394016" cy="501650"/>
          </a:xfrm>
        </p:spPr>
        <p:txBody>
          <a:bodyPr/>
          <a:lstStyle/>
          <a:p>
            <a:r>
              <a:rPr lang="en-US" dirty="0" err="1">
                <a:solidFill>
                  <a:schemeClr val="accent1">
                    <a:lumMod val="50000"/>
                  </a:schemeClr>
                </a:solidFill>
                <a:latin typeface="IBM Plex Sans Medium" panose="020B0603050203000203" pitchFamily="34" charset="0"/>
              </a:rPr>
              <a:t>Gobierno</a:t>
            </a:r>
            <a:r>
              <a:rPr lang="en-US" dirty="0">
                <a:solidFill>
                  <a:schemeClr val="accent1">
                    <a:lumMod val="50000"/>
                  </a:schemeClr>
                </a:solidFill>
                <a:latin typeface="IBM Plex Sans Medium" panose="020B0603050203000203" pitchFamily="34" charset="0"/>
              </a:rPr>
              <a:t> y </a:t>
            </a:r>
            <a:r>
              <a:rPr lang="en-US" dirty="0" err="1">
                <a:solidFill>
                  <a:schemeClr val="accent1">
                    <a:lumMod val="50000"/>
                  </a:schemeClr>
                </a:solidFill>
                <a:latin typeface="IBM Plex Sans Medium" panose="020B0603050203000203" pitchFamily="34" charset="0"/>
              </a:rPr>
              <a:t>despliegue</a:t>
            </a:r>
            <a:r>
              <a:rPr lang="en-US" dirty="0">
                <a:solidFill>
                  <a:schemeClr val="accent1">
                    <a:lumMod val="50000"/>
                  </a:schemeClr>
                </a:solidFill>
                <a:latin typeface="IBM Plex Sans Medium" panose="020B0603050203000203" pitchFamily="34" charset="0"/>
              </a:rPr>
              <a:t> </a:t>
            </a:r>
            <a:r>
              <a:rPr lang="en-US" dirty="0" err="1">
                <a:solidFill>
                  <a:schemeClr val="accent1">
                    <a:lumMod val="50000"/>
                  </a:schemeClr>
                </a:solidFill>
                <a:latin typeface="IBM Plex Sans Medium" panose="020B0603050203000203" pitchFamily="34" charset="0"/>
              </a:rPr>
              <a:t>en</a:t>
            </a:r>
            <a:r>
              <a:rPr lang="en-US" dirty="0">
                <a:solidFill>
                  <a:schemeClr val="accent1">
                    <a:lumMod val="50000"/>
                  </a:schemeClr>
                </a:solidFill>
                <a:latin typeface="IBM Plex Sans Medium" panose="020B0603050203000203" pitchFamily="34" charset="0"/>
              </a:rPr>
              <a:t> Data Science Experience</a:t>
            </a: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39142" y="2554798"/>
            <a:ext cx="5592763" cy="3147114"/>
          </a:xfrm>
        </p:spPr>
      </p:pic>
      <p:pic>
        <p:nvPicPr>
          <p:cNvPr id="5" name="Content Placeholder 4"/>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3866" y="2356570"/>
            <a:ext cx="4122737" cy="2715853"/>
          </a:xfrm>
        </p:spPr>
      </p:pic>
      <p:sp>
        <p:nvSpPr>
          <p:cNvPr id="7" name="TextBox 6"/>
          <p:cNvSpPr txBox="1"/>
          <p:nvPr/>
        </p:nvSpPr>
        <p:spPr>
          <a:xfrm>
            <a:off x="881277" y="5819725"/>
            <a:ext cx="3304309" cy="338554"/>
          </a:xfrm>
          <a:prstGeom prst="rect">
            <a:avLst/>
          </a:prstGeom>
          <a:noFill/>
        </p:spPr>
        <p:txBody>
          <a:bodyPr wrap="square" rtlCol="0">
            <a:spAutoFit/>
          </a:bodyPr>
          <a:lstStyle/>
          <a:p>
            <a:pPr algn="ctr"/>
            <a:r>
              <a:rPr lang="en-US" sz="1600" b="1" dirty="0">
                <a:latin typeface="IBM Plex Sans Medium" panose="020B0603050203000203" pitchFamily="34" charset="0"/>
              </a:rPr>
              <a:t>API para Notebooks </a:t>
            </a:r>
            <a:r>
              <a:rPr lang="en-US" sz="1600" b="1" dirty="0" err="1">
                <a:latin typeface="IBM Plex Sans Medium" panose="020B0603050203000203" pitchFamily="34" charset="0"/>
              </a:rPr>
              <a:t>Jupyter</a:t>
            </a:r>
            <a:endParaRPr lang="en-US" sz="1600" b="1" dirty="0">
              <a:latin typeface="IBM Plex Sans Medium" panose="020B0603050203000203" pitchFamily="34" charset="0"/>
            </a:endParaRPr>
          </a:p>
        </p:txBody>
      </p:sp>
      <p:sp>
        <p:nvSpPr>
          <p:cNvPr id="8" name="TextBox 7"/>
          <p:cNvSpPr txBox="1"/>
          <p:nvPr/>
        </p:nvSpPr>
        <p:spPr>
          <a:xfrm>
            <a:off x="6824162" y="5819725"/>
            <a:ext cx="4382814" cy="338554"/>
          </a:xfrm>
          <a:prstGeom prst="rect">
            <a:avLst/>
          </a:prstGeom>
          <a:noFill/>
        </p:spPr>
        <p:txBody>
          <a:bodyPr wrap="square" rtlCol="0">
            <a:spAutoFit/>
          </a:bodyPr>
          <a:lstStyle/>
          <a:p>
            <a:pPr algn="ctr"/>
            <a:r>
              <a:rPr lang="en-US" sz="1600" b="1" dirty="0" err="1">
                <a:latin typeface="IBM Plex Sans Medium" panose="020B0603050203000203" pitchFamily="34" charset="0"/>
              </a:rPr>
              <a:t>Interfaz</a:t>
            </a:r>
            <a:r>
              <a:rPr lang="en-US" sz="1600" b="1" dirty="0">
                <a:latin typeface="IBM Plex Sans Medium" panose="020B0603050203000203" pitchFamily="34" charset="0"/>
              </a:rPr>
              <a:t> </a:t>
            </a:r>
            <a:r>
              <a:rPr lang="en-US" sz="1600" b="1" dirty="0" err="1">
                <a:latin typeface="IBM Plex Sans Medium" panose="020B0603050203000203" pitchFamily="34" charset="0"/>
              </a:rPr>
              <a:t>gráfica</a:t>
            </a:r>
            <a:r>
              <a:rPr lang="en-US" sz="1600" b="1" dirty="0">
                <a:latin typeface="IBM Plex Sans Medium" panose="020B0603050203000203" pitchFamily="34" charset="0"/>
              </a:rPr>
              <a:t> </a:t>
            </a:r>
            <a:r>
              <a:rPr lang="en-US" sz="1600" b="1" dirty="0" err="1">
                <a:latin typeface="IBM Plex Sans Medium" panose="020B0603050203000203" pitchFamily="34" charset="0"/>
              </a:rPr>
              <a:t>guiada</a:t>
            </a:r>
            <a:r>
              <a:rPr lang="en-US" sz="1600" b="1" dirty="0">
                <a:latin typeface="IBM Plex Sans Medium" panose="020B0603050203000203" pitchFamily="34" charset="0"/>
              </a:rPr>
              <a:t> (Wizard GUI)</a:t>
            </a:r>
          </a:p>
        </p:txBody>
      </p:sp>
      <p:sp>
        <p:nvSpPr>
          <p:cNvPr id="9" name="TextBox 8"/>
          <p:cNvSpPr txBox="1"/>
          <p:nvPr/>
        </p:nvSpPr>
        <p:spPr>
          <a:xfrm>
            <a:off x="439142" y="914549"/>
            <a:ext cx="11103429" cy="1431161"/>
          </a:xfrm>
          <a:prstGeom prst="rect">
            <a:avLst/>
          </a:prstGeom>
          <a:noFill/>
        </p:spPr>
        <p:txBody>
          <a:bodyPr wrap="square" rtlCol="0">
            <a:spAutoFit/>
          </a:bodyPr>
          <a:lstStyle/>
          <a:p>
            <a:pPr>
              <a:lnSpc>
                <a:spcPct val="150000"/>
              </a:lnSpc>
            </a:pPr>
            <a:r>
              <a:rPr lang="en-US" sz="1600" b="1" dirty="0">
                <a:latin typeface="IBM Plex Sans Medium" panose="020B0603050203000203" pitchFamily="34" charset="0"/>
              </a:rPr>
              <a:t>IBM Machine Learning </a:t>
            </a:r>
            <a:r>
              <a:rPr lang="en-US" sz="1600" b="1" dirty="0" err="1">
                <a:latin typeface="IBM Plex Sans Medium" panose="020B0603050203000203" pitchFamily="34" charset="0"/>
              </a:rPr>
              <a:t>está</a:t>
            </a:r>
            <a:r>
              <a:rPr lang="en-US" sz="1600" b="1" dirty="0">
                <a:latin typeface="IBM Plex Sans Medium" panose="020B0603050203000203" pitchFamily="34" charset="0"/>
              </a:rPr>
              <a:t> </a:t>
            </a:r>
            <a:r>
              <a:rPr lang="en-US" sz="1600" b="1" dirty="0" err="1">
                <a:latin typeface="IBM Plex Sans Medium" panose="020B0603050203000203" pitchFamily="34" charset="0"/>
              </a:rPr>
              <a:t>incluido</a:t>
            </a:r>
            <a:r>
              <a:rPr lang="en-US" sz="1600" b="1" dirty="0">
                <a:latin typeface="IBM Plex Sans Medium" panose="020B0603050203000203" pitchFamily="34" charset="0"/>
              </a:rPr>
              <a:t> </a:t>
            </a:r>
            <a:r>
              <a:rPr lang="en-US" sz="1600" b="1" dirty="0" err="1">
                <a:latin typeface="IBM Plex Sans Medium" panose="020B0603050203000203" pitchFamily="34" charset="0"/>
              </a:rPr>
              <a:t>en</a:t>
            </a:r>
            <a:r>
              <a:rPr lang="en-US" sz="1600" b="1" dirty="0">
                <a:latin typeface="IBM Plex Sans Medium" panose="020B0603050203000203" pitchFamily="34" charset="0"/>
              </a:rPr>
              <a:t> Data Science Experience</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Permite</a:t>
            </a:r>
            <a:r>
              <a:rPr lang="en-US" sz="1400" dirty="0">
                <a:latin typeface="IBM Plex Sans Medium" panose="020B0603050203000203" pitchFamily="34" charset="0"/>
              </a:rPr>
              <a:t> a </a:t>
            </a:r>
            <a:r>
              <a:rPr lang="en-US" sz="1400" dirty="0" err="1">
                <a:latin typeface="IBM Plex Sans Medium" panose="020B0603050203000203" pitchFamily="34" charset="0"/>
              </a:rPr>
              <a:t>científicos</a:t>
            </a:r>
            <a:r>
              <a:rPr lang="en-US" sz="1400" dirty="0">
                <a:latin typeface="IBM Plex Sans Medium" panose="020B0603050203000203" pitchFamily="34" charset="0"/>
              </a:rPr>
              <a:t> de </a:t>
            </a:r>
            <a:r>
              <a:rPr lang="en-US" sz="1400" dirty="0" err="1">
                <a:latin typeface="IBM Plex Sans Medium" panose="020B0603050203000203" pitchFamily="34" charset="0"/>
              </a:rPr>
              <a:t>datos</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modelos</a:t>
            </a:r>
            <a:r>
              <a:rPr lang="en-US" sz="1400" dirty="0">
                <a:latin typeface="IBM Plex Sans Medium" panose="020B0603050203000203" pitchFamily="34" charset="0"/>
              </a:rPr>
              <a:t> de machine learning </a:t>
            </a:r>
            <a:r>
              <a:rPr lang="en-US" sz="1400" dirty="0" err="1">
                <a:latin typeface="IBM Plex Sans Medium" panose="020B0603050203000203" pitchFamily="34" charset="0"/>
              </a:rPr>
              <a:t>como</a:t>
            </a:r>
            <a:r>
              <a:rPr lang="en-US" sz="1400" dirty="0">
                <a:latin typeface="IBM Plex Sans Medium" panose="020B0603050203000203" pitchFamily="34" charset="0"/>
              </a:rPr>
              <a:t> </a:t>
            </a:r>
            <a:r>
              <a:rPr lang="en-US" sz="1400" dirty="0" err="1">
                <a:latin typeface="IBM Plex Sans Medium" panose="020B0603050203000203" pitchFamily="34" charset="0"/>
              </a:rPr>
              <a:t>servicios</a:t>
            </a:r>
            <a:r>
              <a:rPr lang="en-US" sz="1400" dirty="0">
                <a:latin typeface="IBM Plex Sans Medium" panose="020B0603050203000203" pitchFamily="34" charset="0"/>
              </a:rPr>
              <a:t> web</a:t>
            </a: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Única</a:t>
            </a:r>
            <a:r>
              <a:rPr lang="en-US" sz="1400" dirty="0">
                <a:latin typeface="IBM Plex Sans Medium" panose="020B0603050203000203" pitchFamily="34" charset="0"/>
              </a:rPr>
              <a:t> </a:t>
            </a:r>
            <a:r>
              <a:rPr lang="en-US" sz="1400" dirty="0" err="1">
                <a:latin typeface="IBM Plex Sans Medium" panose="020B0603050203000203" pitchFamily="34" charset="0"/>
              </a:rPr>
              <a:t>interfaz</a:t>
            </a:r>
            <a:r>
              <a:rPr lang="en-US" sz="1400" dirty="0">
                <a:latin typeface="IBM Plex Sans Medium" panose="020B0603050203000203" pitchFamily="34" charset="0"/>
              </a:rPr>
              <a:t> para </a:t>
            </a:r>
            <a:r>
              <a:rPr lang="en-US" sz="1400" dirty="0" err="1">
                <a:latin typeface="IBM Plex Sans Medium" panose="020B0603050203000203" pitchFamily="34" charset="0"/>
              </a:rPr>
              <a:t>crear</a:t>
            </a:r>
            <a:r>
              <a:rPr lang="en-US" sz="1400" dirty="0">
                <a:latin typeface="IBM Plex Sans Medium" panose="020B0603050203000203" pitchFamily="34" charset="0"/>
              </a:rPr>
              <a:t>, </a:t>
            </a:r>
            <a:r>
              <a:rPr lang="en-US" sz="1400" dirty="0" err="1">
                <a:latin typeface="IBM Plex Sans Medium" panose="020B0603050203000203" pitchFamily="34" charset="0"/>
              </a:rPr>
              <a:t>colaborar</a:t>
            </a:r>
            <a:r>
              <a:rPr lang="en-US" sz="1400" dirty="0">
                <a:latin typeface="IBM Plex Sans Medium" panose="020B0603050203000203" pitchFamily="34" charset="0"/>
              </a:rPr>
              <a:t>, </a:t>
            </a:r>
            <a:r>
              <a:rPr lang="en-US" sz="1400" dirty="0" err="1">
                <a:latin typeface="IBM Plex Sans Medium" panose="020B0603050203000203" pitchFamily="34" charset="0"/>
              </a:rPr>
              <a:t>implementar</a:t>
            </a:r>
            <a:r>
              <a:rPr lang="en-US" sz="1400" dirty="0">
                <a:latin typeface="IBM Plex Sans Medium" panose="020B0603050203000203" pitchFamily="34" charset="0"/>
              </a:rPr>
              <a:t>, </a:t>
            </a:r>
            <a:r>
              <a:rPr lang="en-US" sz="1400" dirty="0" err="1">
                <a:latin typeface="IBM Plex Sans Medium" panose="020B0603050203000203" pitchFamily="34" charset="0"/>
              </a:rPr>
              <a:t>desplegar</a:t>
            </a:r>
            <a:r>
              <a:rPr lang="en-US" sz="1400" dirty="0">
                <a:latin typeface="IBM Plex Sans Medium" panose="020B0603050203000203" pitchFamily="34" charset="0"/>
              </a:rPr>
              <a:t>, </a:t>
            </a:r>
            <a:r>
              <a:rPr lang="en-US" sz="1400" dirty="0" err="1">
                <a:latin typeface="IBM Plex Sans Medium" panose="020B0603050203000203" pitchFamily="34" charset="0"/>
              </a:rPr>
              <a:t>monitorizar</a:t>
            </a:r>
            <a:r>
              <a:rPr lang="en-US" sz="1400" dirty="0">
                <a:latin typeface="IBM Plex Sans Medium" panose="020B0603050203000203" pitchFamily="34" charset="0"/>
              </a:rPr>
              <a:t> y </a:t>
            </a:r>
            <a:r>
              <a:rPr lang="en-US" sz="1400" dirty="0" err="1">
                <a:latin typeface="IBM Plex Sans Medium" panose="020B0603050203000203" pitchFamily="34" charset="0"/>
              </a:rPr>
              <a:t>enviar</a:t>
            </a:r>
            <a:r>
              <a:rPr lang="en-US" sz="1400" dirty="0">
                <a:latin typeface="IBM Plex Sans Medium" panose="020B0603050203000203" pitchFamily="34" charset="0"/>
              </a:rPr>
              <a:t> </a:t>
            </a:r>
            <a:r>
              <a:rPr lang="en-US" sz="1400" dirty="0" err="1">
                <a:latin typeface="IBM Plex Sans Medium" panose="020B0603050203000203" pitchFamily="34" charset="0"/>
              </a:rPr>
              <a:t>comentarios</a:t>
            </a:r>
            <a:endParaRPr lang="en-US" sz="1400" dirty="0">
              <a:latin typeface="IBM Plex Sans Medium" panose="020B0603050203000203" pitchFamily="34" charset="0"/>
            </a:endParaRPr>
          </a:p>
          <a:p>
            <a:pPr marL="285750" indent="-285750">
              <a:lnSpc>
                <a:spcPct val="150000"/>
              </a:lnSpc>
              <a:buFont typeface="Arial" panose="020B0604020202020204" pitchFamily="34" charset="0"/>
              <a:buChar char="•"/>
            </a:pPr>
            <a:r>
              <a:rPr lang="en-US" sz="1400" dirty="0" err="1">
                <a:latin typeface="IBM Plex Sans Medium" panose="020B0603050203000203" pitchFamily="34" charset="0"/>
              </a:rPr>
              <a:t>Accesible</a:t>
            </a:r>
            <a:r>
              <a:rPr lang="en-US" sz="1400" dirty="0">
                <a:latin typeface="IBM Plex Sans Medium" panose="020B0603050203000203" pitchFamily="34" charset="0"/>
              </a:rPr>
              <a:t> via API, Wizard GUI y Canvas</a:t>
            </a:r>
          </a:p>
        </p:txBody>
      </p:sp>
      <p:pic>
        <p:nvPicPr>
          <p:cNvPr id="3" name="Picture 2">
            <a:extLst>
              <a:ext uri="{FF2B5EF4-FFF2-40B4-BE49-F238E27FC236}">
                <a16:creationId xmlns:a16="http://schemas.microsoft.com/office/drawing/2014/main" id="{9C9A0DB7-B9BD-40C0-83C7-78C51DEE4923}"/>
              </a:ext>
            </a:extLst>
          </p:cNvPr>
          <p:cNvPicPr>
            <a:picLocks noChangeAspect="1"/>
          </p:cNvPicPr>
          <p:nvPr/>
        </p:nvPicPr>
        <p:blipFill>
          <a:blip r:embed="rId5"/>
          <a:stretch>
            <a:fillRect/>
          </a:stretch>
        </p:blipFill>
        <p:spPr>
          <a:xfrm>
            <a:off x="7327379" y="3268214"/>
            <a:ext cx="4524819" cy="2545211"/>
          </a:xfrm>
          <a:prstGeom prst="rect">
            <a:avLst/>
          </a:prstGeom>
        </p:spPr>
      </p:pic>
    </p:spTree>
    <p:extLst>
      <p:ext uri="{BB962C8B-B14F-4D97-AF65-F5344CB8AC3E}">
        <p14:creationId xmlns:p14="http://schemas.microsoft.com/office/powerpoint/2010/main" val="174184929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DOcplexcloud Sales External 2017</Template>
  <TotalTime>9778</TotalTime>
  <Words>3671</Words>
  <Application>Microsoft Office PowerPoint</Application>
  <PresentationFormat>Widescreen</PresentationFormat>
  <Paragraphs>331</Paragraphs>
  <Slides>48</Slides>
  <Notes>30</Notes>
  <HiddenSlides>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48</vt:i4>
      </vt:variant>
    </vt:vector>
  </HeadingPairs>
  <TitlesOfParts>
    <vt:vector size="64" baseType="lpstr">
      <vt:lpstr>ＭＳ Ｐゴシック</vt:lpstr>
      <vt:lpstr>Aharoni</vt:lpstr>
      <vt:lpstr>Arial</vt:lpstr>
      <vt:lpstr>Arial Unicode MS</vt:lpstr>
      <vt:lpstr>Calibri</vt:lpstr>
      <vt:lpstr>Calibri Light</vt:lpstr>
      <vt:lpstr>Courier New</vt:lpstr>
      <vt:lpstr>Helvetica</vt:lpstr>
      <vt:lpstr>Helvetica Light</vt:lpstr>
      <vt:lpstr>Helvetica Neue Light</vt:lpstr>
      <vt:lpstr>IBM Plex Sans Medium</vt:lpstr>
      <vt:lpstr>Lubalin Book for IBM</vt:lpstr>
      <vt:lpstr>Mangal</vt:lpstr>
      <vt:lpstr>Times New Roman</vt:lpstr>
      <vt:lpstr>Wingdings</vt:lpstr>
      <vt:lpstr>1_Office Theme</vt:lpstr>
      <vt:lpstr>IBM WATSON STUDIO IBM Data Science Experience</vt:lpstr>
      <vt:lpstr>Agenda</vt:lpstr>
      <vt:lpstr>Demostración</vt:lpstr>
      <vt:lpstr>PowerPoint Presentation</vt:lpstr>
      <vt:lpstr>PowerPoint Presentation</vt:lpstr>
      <vt:lpstr>Aprende, crea y colabora con Data Science Experience</vt:lpstr>
      <vt:lpstr>Orígenes de datos soportados en Watson Studio y DSX Local</vt:lpstr>
      <vt:lpstr>Watson Studio es compatible con flujos existentes de SPSS Modeler y se puede desplegar a través de IBM Machine Learning </vt:lpstr>
      <vt:lpstr>Gobierno y despliegue en Data Science Experience</vt:lpstr>
      <vt:lpstr>PowerPoint Presentation</vt:lpstr>
      <vt:lpstr>Colaborar Usando Proyectos</vt:lpstr>
      <vt:lpstr>Características para compartir, bifurcar y reutilizar los recursos del proyecto para aumentar la productividad de su equipo de data scientist</vt:lpstr>
      <vt:lpstr>Watson Studio</vt:lpstr>
      <vt:lpstr>¿Qué aporta con los datos IBM Watson Studio?</vt:lpstr>
      <vt:lpstr>Arquitectura de Watson Studio</vt:lpstr>
      <vt:lpstr>DSX en LOCAL</vt:lpstr>
      <vt:lpstr>Motivos para utilizar DSX Local</vt:lpstr>
      <vt:lpstr>¿Qué es DSX Local 1/2?</vt:lpstr>
      <vt:lpstr>¿Qué es DSX Local 2/2?</vt:lpstr>
      <vt:lpstr>Arquitectura de DSX en Local</vt:lpstr>
      <vt:lpstr>PowerPoint Presentation</vt:lpstr>
      <vt:lpstr>Arquitectura de DSX Local 1/2</vt:lpstr>
      <vt:lpstr>Arquitectura de DSX Local 1/2</vt:lpstr>
      <vt:lpstr>PowerPoint Presentation</vt:lpstr>
      <vt:lpstr>Proyecto completo: alternativas</vt:lpstr>
      <vt:lpstr>Demostración</vt:lpstr>
      <vt:lpstr>Comenzamos…</vt:lpstr>
      <vt:lpstr>PowerPoint Presentation</vt:lpstr>
      <vt:lpstr>PowerPoint Presentation</vt:lpstr>
      <vt:lpstr>PowerPoint Presentation</vt:lpstr>
      <vt:lpstr>PowerPoint Presentation</vt:lpstr>
      <vt:lpstr>PowerPoint Presentation</vt:lpstr>
      <vt:lpstr>PowerPoint Presentation</vt:lpstr>
      <vt:lpstr>LOGIN/SING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DSX IBM Data Science Experience</dc:title>
  <dc:creator>CANDELA Retolaza Conde</dc:creator>
  <cp:lastModifiedBy>RAMIRO Rego</cp:lastModifiedBy>
  <cp:revision>115</cp:revision>
  <cp:lastPrinted>2017-11-21T15:50:57Z</cp:lastPrinted>
  <dcterms:created xsi:type="dcterms:W3CDTF">2017-11-20T13:43:52Z</dcterms:created>
  <dcterms:modified xsi:type="dcterms:W3CDTF">2018-04-12T09:32:32Z</dcterms:modified>
</cp:coreProperties>
</file>